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5"/>
  </p:notesMasterIdLst>
  <p:handoutMasterIdLst>
    <p:handoutMasterId r:id="rId16"/>
  </p:handoutMasterIdLst>
  <p:sldIdLst>
    <p:sldId id="256" r:id="rId2"/>
    <p:sldId id="257" r:id="rId3"/>
    <p:sldId id="348" r:id="rId4"/>
    <p:sldId id="343" r:id="rId5"/>
    <p:sldId id="344" r:id="rId6"/>
    <p:sldId id="345" r:id="rId7"/>
    <p:sldId id="328" r:id="rId8"/>
    <p:sldId id="346" r:id="rId9"/>
    <p:sldId id="338" r:id="rId10"/>
    <p:sldId id="340" r:id="rId11"/>
    <p:sldId id="347" r:id="rId12"/>
    <p:sldId id="342" r:id="rId13"/>
    <p:sldId id="335" r:id="rId1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4"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B2"/>
    <a:srgbClr val="3399FF"/>
    <a:srgbClr val="FFFF99"/>
    <a:srgbClr val="FDB7A9"/>
    <a:srgbClr val="E0F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11" autoAdjust="0"/>
  </p:normalViewPr>
  <p:slideViewPr>
    <p:cSldViewPr>
      <p:cViewPr varScale="1">
        <p:scale>
          <a:sx n="68" d="100"/>
          <a:sy n="68" d="100"/>
        </p:scale>
        <p:origin x="524" y="60"/>
      </p:cViewPr>
      <p:guideLst>
        <p:guide orient="horz" pos="720"/>
        <p:guide pos="3840"/>
      </p:guideLst>
    </p:cSldViewPr>
  </p:slideViewPr>
  <p:outlineViewPr>
    <p:cViewPr>
      <p:scale>
        <a:sx n="33" d="100"/>
        <a:sy n="33" d="100"/>
      </p:scale>
      <p:origin x="0" y="-1020"/>
    </p:cViewPr>
  </p:outlineViewPr>
  <p:notesTextViewPr>
    <p:cViewPr>
      <p:scale>
        <a:sx n="1" d="1"/>
        <a:sy n="1" d="1"/>
      </p:scale>
      <p:origin x="0" y="0"/>
    </p:cViewPr>
  </p:notesTextViewPr>
  <p:sorterViewPr>
    <p:cViewPr>
      <p:scale>
        <a:sx n="100" d="100"/>
        <a:sy n="100" d="100"/>
      </p:scale>
      <p:origin x="0" y="0"/>
    </p:cViewPr>
  </p:sorterViewPr>
  <p:notesViewPr>
    <p:cSldViewPr showGuides="1">
      <p:cViewPr>
        <p:scale>
          <a:sx n="108" d="100"/>
          <a:sy n="108" d="100"/>
        </p:scale>
        <p:origin x="1352" y="-3568"/>
      </p:cViewPr>
      <p:guideLst>
        <p:guide orient="horz" pos="2924"/>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tabLst>
                <a:tab pos="744538" algn="l"/>
              </a:tabLst>
              <a:defRPr sz="1800" b="0" i="0" u="none" strike="noStrike" kern="1200" spc="0" baseline="0">
                <a:solidFill>
                  <a:schemeClr val="tx1">
                    <a:lumMod val="65000"/>
                    <a:lumOff val="35000"/>
                  </a:schemeClr>
                </a:solidFill>
                <a:latin typeface="+mn-lt"/>
                <a:ea typeface="+mn-ea"/>
                <a:cs typeface="+mn-cs"/>
              </a:defRPr>
            </a:pPr>
            <a:r>
              <a:rPr lang="en-US" sz="1800" dirty="0">
                <a:latin typeface="Arial" panose="020B0604020202020204" pitchFamily="34" charset="0"/>
                <a:cs typeface="Arial" panose="020B0604020202020204" pitchFamily="34" charset="0"/>
              </a:rPr>
              <a:t>Weekly use of</a:t>
            </a:r>
            <a:r>
              <a:rPr lang="en-US" sz="1800" baseline="0" dirty="0">
                <a:latin typeface="Arial" panose="020B0604020202020204" pitchFamily="34" charset="0"/>
                <a:cs typeface="Arial" panose="020B0604020202020204" pitchFamily="34" charset="0"/>
              </a:rPr>
              <a:t> </a:t>
            </a:r>
            <a:r>
              <a:rPr lang="en-US" sz="1800" baseline="0" dirty="0" smtClean="0">
                <a:latin typeface="Arial" panose="020B0604020202020204" pitchFamily="34" charset="0"/>
                <a:cs typeface="Arial" panose="020B0604020202020204" pitchFamily="34" charset="0"/>
              </a:rPr>
              <a:t>Internet </a:t>
            </a:r>
            <a:r>
              <a:rPr lang="en-US" sz="1800" baseline="0" dirty="0">
                <a:latin typeface="Arial" panose="020B0604020202020204" pitchFamily="34" charset="0"/>
                <a:cs typeface="Arial" panose="020B0604020202020204" pitchFamily="34" charset="0"/>
              </a:rPr>
              <a:t>(web) by </a:t>
            </a:r>
            <a:r>
              <a:rPr lang="en-US" sz="1800" baseline="0" dirty="0" smtClean="0">
                <a:latin typeface="Arial" panose="020B0604020202020204" pitchFamily="34" charset="0"/>
                <a:cs typeface="Arial" panose="020B0604020202020204" pitchFamily="34" charset="0"/>
              </a:rPr>
              <a:t>Demographics</a:t>
            </a:r>
            <a:r>
              <a:rPr lang="en-US" sz="1800" baseline="0" dirty="0">
                <a:latin typeface="Arial" panose="020B0604020202020204" pitchFamily="34" charset="0"/>
                <a:cs typeface="Arial" panose="020B0604020202020204" pitchFamily="34" charset="0"/>
              </a:rPr>
              <a:t>, region</a:t>
            </a:r>
            <a:endParaRPr lang="en-US" sz="1800"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tabLst>
              <a:tab pos="744538" algn="l"/>
            </a:tabLst>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821455010431385E-3"/>
          <c:y val="0.217856093979442"/>
          <c:w val="0.97748048320882963"/>
          <c:h val="0.53030700707866063"/>
        </c:manualLayout>
      </c:layout>
      <c:barChart>
        <c:barDir val="col"/>
        <c:grouping val="clustered"/>
        <c:varyColors val="0"/>
        <c:ser>
          <c:idx val="0"/>
          <c:order val="0"/>
          <c:tx>
            <c:strRef>
              <c:f>Sheet1!$B$18</c:f>
              <c:strCache>
                <c:ptCount val="1"/>
                <c:pt idx="0">
                  <c:v>Among all 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Sheet1!$A$19:$A$39</c:f>
              <c:strCache>
                <c:ptCount val="21"/>
                <c:pt idx="0">
                  <c:v>Total</c:v>
                </c:pt>
                <c:pt idx="2">
                  <c:v>Women</c:v>
                </c:pt>
                <c:pt idx="3">
                  <c:v>Men</c:v>
                </c:pt>
                <c:pt idx="5">
                  <c:v>18-34</c:v>
                </c:pt>
                <c:pt idx="6">
                  <c:v>35-44</c:v>
                </c:pt>
                <c:pt idx="7">
                  <c:v>45-54</c:v>
                </c:pt>
                <c:pt idx="8">
                  <c:v>55+</c:v>
                </c:pt>
                <c:pt idx="10">
                  <c:v>Urban</c:v>
                </c:pt>
                <c:pt idx="11">
                  <c:v>Rural</c:v>
                </c:pt>
                <c:pt idx="13">
                  <c:v>&lt; Comp. 2ndry</c:v>
                </c:pt>
                <c:pt idx="14">
                  <c:v>Comp 2ndry/Some Post 2ndry</c:v>
                </c:pt>
                <c:pt idx="15">
                  <c:v>Higher Ed.</c:v>
                </c:pt>
                <c:pt idx="17">
                  <c:v>Havana</c:v>
                </c:pt>
                <c:pt idx="18">
                  <c:v>Western</c:v>
                </c:pt>
                <c:pt idx="19">
                  <c:v>Central</c:v>
                </c:pt>
                <c:pt idx="20">
                  <c:v>Eastern</c:v>
                </c:pt>
              </c:strCache>
            </c:strRef>
          </c:cat>
          <c:val>
            <c:numRef>
              <c:f>Sheet1!$B$19:$B$39</c:f>
              <c:numCache>
                <c:formatCode>General</c:formatCode>
                <c:ptCount val="21"/>
                <c:pt idx="0" formatCode="0%">
                  <c:v>0.24</c:v>
                </c:pt>
                <c:pt idx="2" formatCode="0%">
                  <c:v>0.21</c:v>
                </c:pt>
                <c:pt idx="3" formatCode="0%">
                  <c:v>0.28000000000000003</c:v>
                </c:pt>
                <c:pt idx="5" formatCode="0%">
                  <c:v>0.36</c:v>
                </c:pt>
                <c:pt idx="6" formatCode="0%">
                  <c:v>0.33</c:v>
                </c:pt>
                <c:pt idx="7" formatCode="0%">
                  <c:v>0.17</c:v>
                </c:pt>
                <c:pt idx="8" formatCode="0%">
                  <c:v>0.11</c:v>
                </c:pt>
                <c:pt idx="10" formatCode="0%">
                  <c:v>0.24</c:v>
                </c:pt>
                <c:pt idx="11" formatCode="0%">
                  <c:v>0.25</c:v>
                </c:pt>
                <c:pt idx="13" formatCode="0%">
                  <c:v>0.12</c:v>
                </c:pt>
                <c:pt idx="14" formatCode="0%">
                  <c:v>0.27</c:v>
                </c:pt>
                <c:pt idx="15" formatCode="0%">
                  <c:v>0.33</c:v>
                </c:pt>
                <c:pt idx="17" formatCode="0%">
                  <c:v>0.08</c:v>
                </c:pt>
                <c:pt idx="18" formatCode="0%">
                  <c:v>0.44</c:v>
                </c:pt>
                <c:pt idx="19" formatCode="0%">
                  <c:v>0.3</c:v>
                </c:pt>
                <c:pt idx="20" formatCode="0%">
                  <c:v>0.18</c:v>
                </c:pt>
              </c:numCache>
            </c:numRef>
          </c:val>
          <c:extLst xmlns:c16r2="http://schemas.microsoft.com/office/drawing/2015/06/chart">
            <c:ext xmlns:c16="http://schemas.microsoft.com/office/drawing/2014/chart" uri="{C3380CC4-5D6E-409C-BE32-E72D297353CC}">
              <c16:uniqueId val="{00000000-D071-4035-9098-9F3A3FB5B418}"/>
            </c:ext>
          </c:extLst>
        </c:ser>
        <c:dLbls>
          <c:showLegendKey val="0"/>
          <c:showVal val="0"/>
          <c:showCatName val="0"/>
          <c:showSerName val="0"/>
          <c:showPercent val="0"/>
          <c:showBubbleSize val="0"/>
        </c:dLbls>
        <c:gapWidth val="67"/>
        <c:overlap val="-6"/>
        <c:axId val="153963016"/>
        <c:axId val="153962624"/>
      </c:barChart>
      <c:catAx>
        <c:axId val="15396301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latin typeface="Arial" panose="020B0604020202020204" pitchFamily="34" charset="0"/>
                    <a:cs typeface="Arial" panose="020B0604020202020204" pitchFamily="34" charset="0"/>
                  </a:rPr>
                  <a:t>% of each group using</a:t>
                </a:r>
                <a:r>
                  <a:rPr lang="en-US" sz="1600" baseline="0" dirty="0">
                    <a:latin typeface="Arial" panose="020B0604020202020204" pitchFamily="34" charset="0"/>
                    <a:cs typeface="Arial" panose="020B0604020202020204" pitchFamily="34" charset="0"/>
                  </a:rPr>
                  <a:t> internet past 7 days and visiting websites</a:t>
                </a:r>
                <a:endParaRPr lang="en-US" sz="1600" dirty="0">
                  <a:latin typeface="Arial" panose="020B0604020202020204" pitchFamily="34" charset="0"/>
                  <a:cs typeface="Arial" panose="020B0604020202020204" pitchFamily="34" charset="0"/>
                </a:endParaRPr>
              </a:p>
            </c:rich>
          </c:tx>
          <c:layout>
            <c:manualLayout>
              <c:xMode val="edge"/>
              <c:yMode val="edge"/>
              <c:x val="0.17685290901137357"/>
              <c:y val="9.868917000129082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962624"/>
        <c:crosses val="autoZero"/>
        <c:auto val="1"/>
        <c:lblAlgn val="ctr"/>
        <c:lblOffset val="100"/>
        <c:noMultiLvlLbl val="0"/>
      </c:catAx>
      <c:valAx>
        <c:axId val="153962624"/>
        <c:scaling>
          <c:orientation val="minMax"/>
        </c:scaling>
        <c:delete val="1"/>
        <c:axPos val="l"/>
        <c:numFmt formatCode="0%" sourceLinked="1"/>
        <c:majorTickMark val="none"/>
        <c:minorTickMark val="none"/>
        <c:tickLblPos val="nextTo"/>
        <c:crossAx val="15396301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j-lt"/>
                <a:ea typeface="+mn-ea"/>
                <a:cs typeface="+mn-cs"/>
              </a:defRPr>
            </a:pPr>
            <a:r>
              <a:rPr lang="en-US" sz="2000" dirty="0">
                <a:latin typeface="Arial" panose="020B0604020202020204" pitchFamily="34" charset="0"/>
                <a:cs typeface="Arial" panose="020B0604020202020204" pitchFamily="34" charset="0"/>
              </a:rPr>
              <a:t>How do </a:t>
            </a:r>
            <a:r>
              <a:rPr lang="en-US" sz="2000" dirty="0" smtClean="0">
                <a:latin typeface="Arial" panose="020B0604020202020204" pitchFamily="34" charset="0"/>
                <a:cs typeface="Arial" panose="020B0604020202020204" pitchFamily="34" charset="0"/>
              </a:rPr>
              <a:t>Users</a:t>
            </a:r>
            <a:r>
              <a:rPr lang="en-US" sz="2000" baseline="0" dirty="0" smtClean="0">
                <a:latin typeface="Arial" panose="020B0604020202020204" pitchFamily="34" charset="0"/>
                <a:cs typeface="Arial" panose="020B0604020202020204" pitchFamily="34" charset="0"/>
              </a:rPr>
              <a:t> G</a:t>
            </a:r>
            <a:r>
              <a:rPr lang="en-US" sz="2000" dirty="0" smtClean="0">
                <a:latin typeface="Arial" panose="020B0604020202020204" pitchFamily="34" charset="0"/>
                <a:cs typeface="Arial" panose="020B0604020202020204" pitchFamily="34" charset="0"/>
              </a:rPr>
              <a:t>et Mobile Apps?</a:t>
            </a:r>
            <a:endParaRPr lang="en-US" sz="2000" dirty="0">
              <a:latin typeface="Arial" panose="020B0604020202020204" pitchFamily="34" charset="0"/>
              <a:cs typeface="Arial" panose="020B0604020202020204" pitchFamily="34" charset="0"/>
            </a:endParaRPr>
          </a:p>
        </c:rich>
      </c:tx>
      <c:layout>
        <c:manualLayout>
          <c:xMode val="edge"/>
          <c:yMode val="edge"/>
          <c:x val="0.14546881491089345"/>
          <c:y val="4.5893283225960389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9.1821455010431385E-3"/>
          <c:y val="0.31005055946954008"/>
          <c:w val="0.97748048320882963"/>
          <c:h val="0.35579278905926232"/>
        </c:manualLayout>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1-E9E0-4B29-A4D5-8C1437C7697E}"/>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Sheet1!$A$24:$A$27</c:f>
              <c:strCache>
                <c:ptCount val="4"/>
                <c:pt idx="0">
                  <c:v>Bluetooth (from other mobiles)</c:v>
                </c:pt>
                <c:pt idx="1">
                  <c:v>Digital packages</c:v>
                </c:pt>
                <c:pt idx="2">
                  <c:v>App Store</c:v>
                </c:pt>
                <c:pt idx="3">
                  <c:v>Other</c:v>
                </c:pt>
              </c:strCache>
            </c:strRef>
          </c:cat>
          <c:val>
            <c:numRef>
              <c:f>Sheet1!$B$24:$B$27</c:f>
              <c:numCache>
                <c:formatCode>0%</c:formatCode>
                <c:ptCount val="4"/>
                <c:pt idx="0">
                  <c:v>0.69</c:v>
                </c:pt>
                <c:pt idx="1">
                  <c:v>0.63</c:v>
                </c:pt>
                <c:pt idx="2">
                  <c:v>0.27</c:v>
                </c:pt>
                <c:pt idx="3">
                  <c:v>0.39</c:v>
                </c:pt>
              </c:numCache>
            </c:numRef>
          </c:val>
          <c:extLst xmlns:c16r2="http://schemas.microsoft.com/office/drawing/2015/06/chart">
            <c:ext xmlns:c16="http://schemas.microsoft.com/office/drawing/2014/chart" uri="{C3380CC4-5D6E-409C-BE32-E72D297353CC}">
              <c16:uniqueId val="{00000000-E9E0-4B29-A4D5-8C1437C7697E}"/>
            </c:ext>
          </c:extLst>
        </c:ser>
        <c:dLbls>
          <c:showLegendKey val="0"/>
          <c:showVal val="0"/>
          <c:showCatName val="0"/>
          <c:showSerName val="0"/>
          <c:showPercent val="0"/>
          <c:showBubbleSize val="0"/>
        </c:dLbls>
        <c:gapWidth val="100"/>
        <c:axId val="153961840"/>
        <c:axId val="153964192"/>
      </c:barChart>
      <c:catAx>
        <c:axId val="15396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3964192"/>
        <c:crosses val="autoZero"/>
        <c:auto val="1"/>
        <c:lblAlgn val="ctr"/>
        <c:lblOffset val="100"/>
        <c:noMultiLvlLbl val="0"/>
      </c:catAx>
      <c:valAx>
        <c:axId val="153964192"/>
        <c:scaling>
          <c:orientation val="minMax"/>
        </c:scaling>
        <c:delete val="1"/>
        <c:axPos val="l"/>
        <c:numFmt formatCode="0%" sourceLinked="1"/>
        <c:majorTickMark val="none"/>
        <c:minorTickMark val="none"/>
        <c:tickLblPos val="nextTo"/>
        <c:crossAx val="15396184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 of</a:t>
            </a:r>
            <a:r>
              <a:rPr lang="en-US" sz="1800" baseline="0" dirty="0"/>
              <a:t> adults </a:t>
            </a:r>
            <a:r>
              <a:rPr lang="en-US" sz="1800" baseline="0" dirty="0" smtClean="0"/>
              <a:t>who report that they…</a:t>
            </a:r>
            <a:endParaRPr lang="en-US" sz="1800" dirty="0"/>
          </a:p>
        </c:rich>
      </c:tx>
      <c:layout>
        <c:manualLayout>
          <c:xMode val="edge"/>
          <c:yMode val="edge"/>
          <c:x val="0.29080406824146982"/>
          <c:y val="3.835361326773288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401195538057743"/>
          <c:y val="0.2121362509594695"/>
          <c:w val="0.59988031496062988"/>
          <c:h val="0.73028135202611888"/>
        </c:manualLayout>
      </c:layout>
      <c:barChart>
        <c:barDir val="bar"/>
        <c:grouping val="clustered"/>
        <c:varyColors val="0"/>
        <c:ser>
          <c:idx val="0"/>
          <c:order val="0"/>
          <c:tx>
            <c:strRef>
              <c:f>Sheet1!$B$1</c:f>
              <c:strCache>
                <c:ptCount val="1"/>
                <c:pt idx="0">
                  <c:v>Column2</c:v>
                </c:pt>
              </c:strCache>
            </c:strRef>
          </c:tx>
          <c:spPr>
            <a:solidFill>
              <a:schemeClr val="accent4"/>
            </a:solidFill>
            <a:ln>
              <a:noFill/>
            </a:ln>
            <a:effectLst/>
          </c:spPr>
          <c:invertIfNegative val="0"/>
          <c:dPt>
            <c:idx val="0"/>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3-77F5-4079-8C09-47AD0587A066}"/>
              </c:ext>
            </c:extLst>
          </c:dPt>
          <c:dPt>
            <c:idx val="1"/>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4-77F5-4079-8C09-47AD0587A066}"/>
              </c:ext>
            </c:extLst>
          </c:dPt>
          <c:dPt>
            <c:idx val="2"/>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10-AB21-413A-8838-098FE2C8A8C0}"/>
              </c:ext>
            </c:extLst>
          </c:dPt>
          <c:dPt>
            <c:idx val="3"/>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7-77F5-4079-8C09-47AD0587A066}"/>
              </c:ext>
            </c:extLst>
          </c:dPt>
          <c:dPt>
            <c:idx val="4"/>
            <c:invertIfNegative val="0"/>
            <c:bubble3D val="0"/>
            <c:spPr>
              <a:solidFill>
                <a:schemeClr val="bg2">
                  <a:lumMod val="50000"/>
                </a:schemeClr>
              </a:solidFill>
              <a:ln>
                <a:noFill/>
              </a:ln>
              <a:effectLst/>
            </c:spPr>
            <c:extLst xmlns:c16r2="http://schemas.microsoft.com/office/drawing/2015/06/chart">
              <c:ext xmlns:c16="http://schemas.microsoft.com/office/drawing/2014/chart" uri="{C3380CC4-5D6E-409C-BE32-E72D297353CC}">
                <c16:uniqueId val="{00000008-77F5-4079-8C09-47AD0587A066}"/>
              </c:ext>
            </c:extLst>
          </c:dPt>
          <c:dPt>
            <c:idx val="5"/>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A-77F5-4079-8C09-47AD0587A066}"/>
              </c:ext>
            </c:extLst>
          </c:dPt>
          <c:dPt>
            <c:idx val="6"/>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B-77F5-4079-8C09-47AD0587A066}"/>
              </c:ext>
            </c:extLst>
          </c:dPt>
          <c:dPt>
            <c:idx val="8"/>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5-77F5-4079-8C09-47AD0587A066}"/>
              </c:ext>
            </c:extLst>
          </c:dPt>
          <c:dPt>
            <c:idx val="9"/>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6-77F5-4079-8C09-47AD0587A066}"/>
              </c:ext>
            </c:extLst>
          </c:dPt>
          <c:dLbls>
            <c:dLbl>
              <c:idx val="1"/>
              <c:numFmt formatCode="0\%" sourceLinked="0"/>
              <c:spPr>
                <a:noFill/>
                <a:ln>
                  <a:noFill/>
                </a:ln>
                <a:effectLst/>
              </c:spPr>
              <c:txPr>
                <a:bodyPr rot="0" spcFirstLastPara="1" vertOverflow="ellipsis" vert="horz" wrap="square" lIns="38100" tIns="19050" rIns="38100" bIns="19050" anchor="ctr" anchorCtr="0">
                  <a:spAutoFit/>
                </a:bodyPr>
                <a:lstStyle/>
                <a:p>
                  <a:pPr algn="ct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 Mobile Apps</c:v>
                </c:pt>
                <c:pt idx="1">
                  <c:v>Have a Smartphone</c:v>
                </c:pt>
                <c:pt idx="2">
                  <c:v>Use Mobile Last 7 days</c:v>
                </c:pt>
              </c:strCache>
            </c:strRef>
          </c:cat>
          <c:val>
            <c:numRef>
              <c:f>Sheet1!$B$2:$B$4</c:f>
              <c:numCache>
                <c:formatCode>General</c:formatCode>
                <c:ptCount val="3"/>
                <c:pt idx="0">
                  <c:v>45</c:v>
                </c:pt>
                <c:pt idx="1">
                  <c:v>48</c:v>
                </c:pt>
                <c:pt idx="2">
                  <c:v>68</c:v>
                </c:pt>
              </c:numCache>
            </c:numRef>
          </c:val>
          <c:extLst xmlns:c16r2="http://schemas.microsoft.com/office/drawing/2015/06/chart">
            <c:ext xmlns:c16="http://schemas.microsoft.com/office/drawing/2014/chart" uri="{C3380CC4-5D6E-409C-BE32-E72D297353CC}">
              <c16:uniqueId val="{00000001-77F5-4079-8C09-47AD0587A066}"/>
            </c:ext>
          </c:extLst>
        </c:ser>
        <c:dLbls>
          <c:showLegendKey val="0"/>
          <c:showVal val="0"/>
          <c:showCatName val="0"/>
          <c:showSerName val="0"/>
          <c:showPercent val="0"/>
          <c:showBubbleSize val="0"/>
        </c:dLbls>
        <c:gapWidth val="117"/>
        <c:axId val="153961056"/>
        <c:axId val="153956744"/>
      </c:barChart>
      <c:catAx>
        <c:axId val="153961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3956744"/>
        <c:crosses val="autoZero"/>
        <c:auto val="1"/>
        <c:lblAlgn val="ctr"/>
        <c:lblOffset val="100"/>
        <c:noMultiLvlLbl val="0"/>
      </c:catAx>
      <c:valAx>
        <c:axId val="153956744"/>
        <c:scaling>
          <c:orientation val="minMax"/>
          <c:max val="100"/>
        </c:scaling>
        <c:delete val="1"/>
        <c:axPos val="b"/>
        <c:numFmt formatCode="General" sourceLinked="1"/>
        <c:majorTickMark val="out"/>
        <c:minorTickMark val="none"/>
        <c:tickLblPos val="nextTo"/>
        <c:crossAx val="15396105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Daily/Weekly Use of Various</a:t>
            </a:r>
            <a:r>
              <a:rPr lang="en-US" sz="1800" baseline="0"/>
              <a:t> Media Platforms for News</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76036745406824E-2"/>
          <c:y val="0.19007321453239401"/>
          <c:w val="0.96976568405139818"/>
          <c:h val="0.65639741907261595"/>
        </c:manualLayout>
      </c:layout>
      <c:barChart>
        <c:barDir val="col"/>
        <c:grouping val="clustered"/>
        <c:varyColors val="0"/>
        <c:ser>
          <c:idx val="0"/>
          <c:order val="0"/>
          <c:tx>
            <c:strRef>
              <c:f>Sheet1!$B$1</c:f>
              <c:strCache>
                <c:ptCount val="1"/>
                <c:pt idx="0">
                  <c:v>Daily</c:v>
                </c:pt>
              </c:strCache>
            </c:strRef>
          </c:tx>
          <c:spPr>
            <a:solidFill>
              <a:schemeClr val="accent5">
                <a:lumMod val="60000"/>
                <a:lumOff val="40000"/>
              </a:schemeClr>
            </a:solidFill>
            <a:ln>
              <a:solidFill>
                <a:schemeClr val="accent5">
                  <a:lumMod val="40000"/>
                  <a:lumOff val="60000"/>
                </a:schemeClr>
              </a:solidFill>
            </a:ln>
            <a:effectLst/>
          </c:spPr>
          <c:invertIfNegative val="0"/>
          <c:dLbls>
            <c:dLbl>
              <c:idx val="2"/>
              <c:layout/>
              <c:tx>
                <c:rich>
                  <a:bodyPr/>
                  <a:lstStyle/>
                  <a:p>
                    <a:r>
                      <a:rPr lang="en-US"/>
                      <a:t>na</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EC7-46C6-B7D1-55C2DD77EA79}"/>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TV</c:v>
                </c:pt>
                <c:pt idx="1">
                  <c:v>Radio</c:v>
                </c:pt>
                <c:pt idx="2">
                  <c:v>Digital Packages</c:v>
                </c:pt>
                <c:pt idx="3">
                  <c:v>Internet</c:v>
                </c:pt>
                <c:pt idx="4">
                  <c:v>Social Media</c:v>
                </c:pt>
                <c:pt idx="5">
                  <c:v>Mobile Apps</c:v>
                </c:pt>
              </c:strCache>
            </c:strRef>
          </c:cat>
          <c:val>
            <c:numRef>
              <c:f>Sheet1!$B$2:$B$7</c:f>
              <c:numCache>
                <c:formatCode>General</c:formatCode>
                <c:ptCount val="6"/>
                <c:pt idx="0">
                  <c:v>66.8</c:v>
                </c:pt>
                <c:pt idx="1">
                  <c:v>31.5</c:v>
                </c:pt>
                <c:pt idx="2">
                  <c:v>0</c:v>
                </c:pt>
                <c:pt idx="3">
                  <c:v>14.7</c:v>
                </c:pt>
                <c:pt idx="4">
                  <c:v>13</c:v>
                </c:pt>
                <c:pt idx="5">
                  <c:v>8.6999999999999993</c:v>
                </c:pt>
              </c:numCache>
            </c:numRef>
          </c:val>
          <c:extLst xmlns:c16r2="http://schemas.microsoft.com/office/drawing/2015/06/chart">
            <c:ext xmlns:c16="http://schemas.microsoft.com/office/drawing/2014/chart" uri="{C3380CC4-5D6E-409C-BE32-E72D297353CC}">
              <c16:uniqueId val="{00000000-7EC7-46C6-B7D1-55C2DD77EA79}"/>
            </c:ext>
          </c:extLst>
        </c:ser>
        <c:ser>
          <c:idx val="1"/>
          <c:order val="1"/>
          <c:tx>
            <c:strRef>
              <c:f>Sheet1!$C$1</c:f>
              <c:strCache>
                <c:ptCount val="1"/>
                <c:pt idx="0">
                  <c:v>Weekly</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TV</c:v>
                </c:pt>
                <c:pt idx="1">
                  <c:v>Radio</c:v>
                </c:pt>
                <c:pt idx="2">
                  <c:v>Digital Packages</c:v>
                </c:pt>
                <c:pt idx="3">
                  <c:v>Internet</c:v>
                </c:pt>
                <c:pt idx="4">
                  <c:v>Social Media</c:v>
                </c:pt>
                <c:pt idx="5">
                  <c:v>Mobile Apps</c:v>
                </c:pt>
              </c:strCache>
            </c:strRef>
          </c:cat>
          <c:val>
            <c:numRef>
              <c:f>Sheet1!$C$2:$C$7</c:f>
              <c:numCache>
                <c:formatCode>General</c:formatCode>
                <c:ptCount val="6"/>
                <c:pt idx="0">
                  <c:v>88</c:v>
                </c:pt>
                <c:pt idx="1">
                  <c:v>54.9</c:v>
                </c:pt>
                <c:pt idx="2">
                  <c:v>40.1</c:v>
                </c:pt>
                <c:pt idx="3">
                  <c:v>34.200000000000003</c:v>
                </c:pt>
                <c:pt idx="4">
                  <c:v>31.8</c:v>
                </c:pt>
                <c:pt idx="5">
                  <c:v>24.6</c:v>
                </c:pt>
              </c:numCache>
            </c:numRef>
          </c:val>
          <c:extLst xmlns:c16r2="http://schemas.microsoft.com/office/drawing/2015/06/chart">
            <c:ext xmlns:c16="http://schemas.microsoft.com/office/drawing/2014/chart" uri="{C3380CC4-5D6E-409C-BE32-E72D297353CC}">
              <c16:uniqueId val="{00000001-7EC7-46C6-B7D1-55C2DD77EA79}"/>
            </c:ext>
          </c:extLst>
        </c:ser>
        <c:dLbls>
          <c:showLegendKey val="0"/>
          <c:showVal val="0"/>
          <c:showCatName val="0"/>
          <c:showSerName val="0"/>
          <c:showPercent val="0"/>
          <c:showBubbleSize val="0"/>
        </c:dLbls>
        <c:gapWidth val="219"/>
        <c:overlap val="-27"/>
        <c:axId val="153957136"/>
        <c:axId val="153957920"/>
      </c:barChart>
      <c:catAx>
        <c:axId val="15395713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 of</a:t>
                </a:r>
                <a:r>
                  <a:rPr lang="en-US" sz="1600" baseline="0"/>
                  <a:t> adults using media platform</a:t>
                </a:r>
                <a:endParaRPr lang="en-US" sz="1600"/>
              </a:p>
            </c:rich>
          </c:tx>
          <c:layout>
            <c:manualLayout>
              <c:xMode val="edge"/>
              <c:yMode val="edge"/>
              <c:x val="0.32642152230971128"/>
              <c:y val="0.1215897683842151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957920"/>
        <c:crosses val="autoZero"/>
        <c:auto val="1"/>
        <c:lblAlgn val="ctr"/>
        <c:lblOffset val="100"/>
        <c:noMultiLvlLbl val="0"/>
      </c:catAx>
      <c:valAx>
        <c:axId val="153957920"/>
        <c:scaling>
          <c:orientation val="minMax"/>
        </c:scaling>
        <c:delete val="1"/>
        <c:axPos val="l"/>
        <c:numFmt formatCode="General" sourceLinked="1"/>
        <c:majorTickMark val="out"/>
        <c:minorTickMark val="none"/>
        <c:tickLblPos val="nextTo"/>
        <c:crossAx val="153957136"/>
        <c:crosses val="autoZero"/>
        <c:crossBetween val="between"/>
      </c:valAx>
      <c:spPr>
        <a:noFill/>
        <a:ln>
          <a:noFill/>
        </a:ln>
        <a:effectLst/>
      </c:spPr>
    </c:plotArea>
    <c:legend>
      <c:legendPos val="t"/>
      <c:layout>
        <c:manualLayout>
          <c:xMode val="edge"/>
          <c:yMode val="edge"/>
          <c:x val="0.37760800524934385"/>
          <c:y val="0.21333195192706172"/>
          <c:w val="0.24039784500621633"/>
          <c:h val="0.120321697755694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Weekly Use of Digital</a:t>
            </a:r>
            <a:r>
              <a:rPr lang="en-US" sz="2000" baseline="0" dirty="0"/>
              <a:t> Packages for News by Groups</a:t>
            </a:r>
            <a:endParaRPr lang="en-US" sz="20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76036745406824E-2"/>
          <c:y val="0.19007321453239401"/>
          <c:w val="0.96976568405139818"/>
          <c:h val="0.65639741907261595"/>
        </c:manualLayout>
      </c:layout>
      <c:barChart>
        <c:barDir val="col"/>
        <c:grouping val="clustered"/>
        <c:varyColors val="0"/>
        <c:ser>
          <c:idx val="0"/>
          <c:order val="0"/>
          <c:tx>
            <c:strRef>
              <c:f>Sheet1!$B$1</c:f>
              <c:strCache>
                <c:ptCount val="1"/>
                <c:pt idx="0">
                  <c:v>Daily</c:v>
                </c:pt>
              </c:strCache>
            </c:strRef>
          </c:tx>
          <c:spPr>
            <a:solidFill>
              <a:schemeClr val="tx2">
                <a:lumMod val="40000"/>
                <a:lumOff val="60000"/>
              </a:schemeClr>
            </a:solidFill>
            <a:ln>
              <a:noFill/>
            </a:ln>
            <a:effectLst/>
          </c:spPr>
          <c:invertIfNegative val="0"/>
          <c:dPt>
            <c:idx val="0"/>
            <c:invertIfNegative val="0"/>
            <c:bubble3D val="0"/>
            <c:spPr>
              <a:solidFill>
                <a:srgbClr val="EAB2B2"/>
              </a:solidFill>
              <a:ln>
                <a:noFill/>
              </a:ln>
              <a:effectLst/>
            </c:spPr>
            <c:extLst xmlns:c16r2="http://schemas.microsoft.com/office/drawing/2015/06/chart">
              <c:ext xmlns:c16="http://schemas.microsoft.com/office/drawing/2014/chart" uri="{C3380CC4-5D6E-409C-BE32-E72D297353CC}">
                <c16:uniqueId val="{00000003-77F5-4079-8C09-47AD0587A066}"/>
              </c:ext>
            </c:extLst>
          </c:dPt>
          <c:dPt>
            <c:idx val="1"/>
            <c:invertIfNegative val="0"/>
            <c:bubble3D val="0"/>
            <c:spPr>
              <a:solidFill>
                <a:schemeClr val="bg2">
                  <a:lumMod val="50000"/>
                </a:schemeClr>
              </a:solidFill>
              <a:ln>
                <a:noFill/>
              </a:ln>
              <a:effectLst/>
            </c:spPr>
            <c:extLst xmlns:c16r2="http://schemas.microsoft.com/office/drawing/2015/06/chart">
              <c:ext xmlns:c16="http://schemas.microsoft.com/office/drawing/2014/chart" uri="{C3380CC4-5D6E-409C-BE32-E72D297353CC}">
                <c16:uniqueId val="{00000004-77F5-4079-8C09-47AD0587A066}"/>
              </c:ext>
            </c:extLst>
          </c:dPt>
          <c:dPt>
            <c:idx val="3"/>
            <c:invertIfNegative val="0"/>
            <c:bubble3D val="0"/>
            <c:spPr>
              <a:solidFill>
                <a:schemeClr val="bg2"/>
              </a:solidFill>
              <a:ln>
                <a:noFill/>
              </a:ln>
              <a:effectLst/>
            </c:spPr>
            <c:extLst xmlns:c16r2="http://schemas.microsoft.com/office/drawing/2015/06/chart">
              <c:ext xmlns:c16="http://schemas.microsoft.com/office/drawing/2014/chart" uri="{C3380CC4-5D6E-409C-BE32-E72D297353CC}">
                <c16:uniqueId val="{00000007-77F5-4079-8C09-47AD0587A066}"/>
              </c:ext>
            </c:extLst>
          </c:dPt>
          <c:dPt>
            <c:idx val="4"/>
            <c:invertIfNegative val="0"/>
            <c:bubble3D val="0"/>
            <c:spPr>
              <a:solidFill>
                <a:schemeClr val="bg2">
                  <a:lumMod val="90000"/>
                </a:schemeClr>
              </a:solidFill>
              <a:ln>
                <a:noFill/>
              </a:ln>
              <a:effectLst/>
            </c:spPr>
            <c:extLst xmlns:c16r2="http://schemas.microsoft.com/office/drawing/2015/06/chart">
              <c:ext xmlns:c16="http://schemas.microsoft.com/office/drawing/2014/chart" uri="{C3380CC4-5D6E-409C-BE32-E72D297353CC}">
                <c16:uniqueId val="{00000008-77F5-4079-8C09-47AD0587A066}"/>
              </c:ext>
            </c:extLst>
          </c:dPt>
          <c:dPt>
            <c:idx val="5"/>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A-77F5-4079-8C09-47AD0587A066}"/>
              </c:ext>
            </c:extLst>
          </c:dPt>
          <c:dPt>
            <c:idx val="6"/>
            <c:invertIfNegative val="0"/>
            <c:bubble3D val="0"/>
            <c:spPr>
              <a:solidFill>
                <a:schemeClr val="bg2">
                  <a:lumMod val="50000"/>
                </a:schemeClr>
              </a:solidFill>
              <a:ln>
                <a:noFill/>
              </a:ln>
              <a:effectLst/>
            </c:spPr>
            <c:extLst xmlns:c16r2="http://schemas.microsoft.com/office/drawing/2015/06/chart">
              <c:ext xmlns:c16="http://schemas.microsoft.com/office/drawing/2014/chart" uri="{C3380CC4-5D6E-409C-BE32-E72D297353CC}">
                <c16:uniqueId val="{0000000B-77F5-4079-8C09-47AD0587A066}"/>
              </c:ext>
            </c:extLst>
          </c:dPt>
          <c:dPt>
            <c:idx val="8"/>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5-77F5-4079-8C09-47AD0587A066}"/>
              </c:ext>
            </c:extLst>
          </c:dPt>
          <c:dPt>
            <c:idx val="9"/>
            <c:invertIfNegative val="0"/>
            <c:bubble3D val="0"/>
            <c:spPr>
              <a:solidFill>
                <a:schemeClr val="accent5">
                  <a:lumMod val="75000"/>
                </a:schemeClr>
              </a:solidFill>
              <a:ln>
                <a:noFill/>
              </a:ln>
              <a:effectLst/>
            </c:spPr>
            <c:extLst xmlns:c16r2="http://schemas.microsoft.com/office/drawing/2015/06/chart">
              <c:ext xmlns:c16="http://schemas.microsoft.com/office/drawing/2014/chart" uri="{C3380CC4-5D6E-409C-BE32-E72D297353CC}">
                <c16:uniqueId val="{00000006-77F5-4079-8C09-47AD0587A066}"/>
              </c:ext>
            </c:extLst>
          </c:dPt>
          <c:dLbls>
            <c:dLbl>
              <c:idx val="1"/>
              <c:numFmt formatCode="0\%" sourceLinked="0"/>
              <c:spPr>
                <a:noFill/>
                <a:ln>
                  <a:noFill/>
                </a:ln>
                <a:effectLst/>
              </c:spPr>
              <c:txPr>
                <a:bodyPr rot="0" spcFirstLastPara="1" vertOverflow="ellipsis" vert="horz" wrap="square" lIns="38100" tIns="19050" rIns="38100" bIns="19050" anchor="ctr" anchorCtr="0">
                  <a:spAutoFit/>
                </a:bodyPr>
                <a:lstStyle/>
                <a:p>
                  <a:pPr algn="ct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dLbl>
            <c:dLbl>
              <c:idx val="2"/>
              <c:delete val="1"/>
              <c:extLst xmlns:c16r2="http://schemas.microsoft.com/office/drawing/2015/06/chart">
                <c:ext xmlns:c16="http://schemas.microsoft.com/office/drawing/2014/chart" uri="{C3380CC4-5D6E-409C-BE32-E72D297353CC}">
                  <c16:uniqueId val="{00000000-77F5-4079-8C09-47AD0587A066}"/>
                </c:ex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Women</c:v>
                </c:pt>
                <c:pt idx="1">
                  <c:v>Men</c:v>
                </c:pt>
                <c:pt idx="3">
                  <c:v>18-34</c:v>
                </c:pt>
                <c:pt idx="4">
                  <c:v>35-44</c:v>
                </c:pt>
                <c:pt idx="5">
                  <c:v>45-54</c:v>
                </c:pt>
                <c:pt idx="6">
                  <c:v>55+</c:v>
                </c:pt>
                <c:pt idx="8">
                  <c:v>Urban</c:v>
                </c:pt>
                <c:pt idx="9">
                  <c:v>Rural</c:v>
                </c:pt>
              </c:strCache>
            </c:strRef>
          </c:cat>
          <c:val>
            <c:numRef>
              <c:f>Sheet1!$B$2:$B$11</c:f>
              <c:numCache>
                <c:formatCode>General</c:formatCode>
                <c:ptCount val="10"/>
                <c:pt idx="0">
                  <c:v>44</c:v>
                </c:pt>
                <c:pt idx="1">
                  <c:v>36</c:v>
                </c:pt>
                <c:pt idx="2">
                  <c:v>0</c:v>
                </c:pt>
                <c:pt idx="3">
                  <c:v>52</c:v>
                </c:pt>
                <c:pt idx="4">
                  <c:v>44</c:v>
                </c:pt>
                <c:pt idx="5">
                  <c:v>38</c:v>
                </c:pt>
                <c:pt idx="6">
                  <c:v>25</c:v>
                </c:pt>
                <c:pt idx="8">
                  <c:v>43</c:v>
                </c:pt>
                <c:pt idx="9">
                  <c:v>35</c:v>
                </c:pt>
              </c:numCache>
            </c:numRef>
          </c:val>
          <c:extLst xmlns:c16r2="http://schemas.microsoft.com/office/drawing/2015/06/chart">
            <c:ext xmlns:c16="http://schemas.microsoft.com/office/drawing/2014/chart" uri="{C3380CC4-5D6E-409C-BE32-E72D297353CC}">
              <c16:uniqueId val="{00000001-77F5-4079-8C09-47AD0587A066}"/>
            </c:ext>
          </c:extLst>
        </c:ser>
        <c:dLbls>
          <c:showLegendKey val="0"/>
          <c:showVal val="0"/>
          <c:showCatName val="0"/>
          <c:showSerName val="0"/>
          <c:showPercent val="0"/>
          <c:showBubbleSize val="0"/>
        </c:dLbls>
        <c:gapWidth val="117"/>
        <c:overlap val="-27"/>
        <c:axId val="153958704"/>
        <c:axId val="153963408"/>
      </c:barChart>
      <c:catAx>
        <c:axId val="15395870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 of</a:t>
                </a:r>
                <a:r>
                  <a:rPr lang="en-US" sz="1600" baseline="0" dirty="0"/>
                  <a:t> adults in each group using </a:t>
                </a:r>
                <a:r>
                  <a:rPr lang="en-US" sz="1600" i="1" baseline="0" dirty="0" err="1"/>
                  <a:t>paquetes</a:t>
                </a:r>
                <a:r>
                  <a:rPr lang="en-US" sz="1600" baseline="0" dirty="0"/>
                  <a:t> for news</a:t>
                </a:r>
                <a:endParaRPr lang="en-US" sz="1600" dirty="0"/>
              </a:p>
            </c:rich>
          </c:tx>
          <c:layout>
            <c:manualLayout>
              <c:xMode val="edge"/>
              <c:yMode val="edge"/>
              <c:x val="0.19642152230971133"/>
              <c:y val="0.1215897683842151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3963408"/>
        <c:crosses val="autoZero"/>
        <c:auto val="1"/>
        <c:lblAlgn val="ctr"/>
        <c:lblOffset val="100"/>
        <c:noMultiLvlLbl val="0"/>
      </c:catAx>
      <c:valAx>
        <c:axId val="153963408"/>
        <c:scaling>
          <c:orientation val="minMax"/>
          <c:max val="100"/>
        </c:scaling>
        <c:delete val="1"/>
        <c:axPos val="l"/>
        <c:numFmt formatCode="General" sourceLinked="1"/>
        <c:majorTickMark val="out"/>
        <c:minorTickMark val="none"/>
        <c:tickLblPos val="nextTo"/>
        <c:crossAx val="1539587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Weekly Reach</a:t>
            </a:r>
            <a:r>
              <a:rPr lang="en-US" sz="1800" baseline="0" dirty="0"/>
              <a:t> </a:t>
            </a:r>
            <a:r>
              <a:rPr lang="en-US" sz="1800" dirty="0"/>
              <a:t>of Selected Media on Digital</a:t>
            </a:r>
            <a:r>
              <a:rPr lang="en-US" sz="1800" baseline="0" dirty="0"/>
              <a:t> Packages</a:t>
            </a:r>
            <a:endParaRPr lang="en-US" sz="1800" dirty="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
          <c:y val="0.21931298061426532"/>
          <c:w val="0.96976568405139818"/>
          <c:h val="0.65639741907261595"/>
        </c:manualLayout>
      </c:layout>
      <c:barChart>
        <c:barDir val="col"/>
        <c:grouping val="clustered"/>
        <c:varyColors val="0"/>
        <c:ser>
          <c:idx val="0"/>
          <c:order val="0"/>
          <c:tx>
            <c:strRef>
              <c:f>Sheet1!$B$1</c:f>
              <c:strCache>
                <c:ptCount val="1"/>
                <c:pt idx="0">
                  <c:v>Adults</c:v>
                </c:pt>
              </c:strCache>
            </c:strRef>
          </c:tx>
          <c:spPr>
            <a:solidFill>
              <a:schemeClr val="accent5">
                <a:lumMod val="60000"/>
                <a:lumOff val="4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0">
                <a:spAutoFit/>
              </a:bodyPr>
              <a:lstStyle/>
              <a:p>
                <a:pPr algn="ct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Telemundo</c:v>
                </c:pt>
                <c:pt idx="1">
                  <c:v>América TV</c:v>
                </c:pt>
                <c:pt idx="2">
                  <c:v>PlayOff magazine</c:v>
                </c:pt>
                <c:pt idx="3">
                  <c:v>Martí</c:v>
                </c:pt>
                <c:pt idx="4">
                  <c:v>El Toque magazine</c:v>
                </c:pt>
              </c:strCache>
            </c:strRef>
          </c:cat>
          <c:val>
            <c:numRef>
              <c:f>Sheet1!$B$2:$B$6</c:f>
              <c:numCache>
                <c:formatCode>General</c:formatCode>
                <c:ptCount val="5"/>
                <c:pt idx="0">
                  <c:v>49.3</c:v>
                </c:pt>
                <c:pt idx="1">
                  <c:v>25.5</c:v>
                </c:pt>
                <c:pt idx="2">
                  <c:v>11.6</c:v>
                </c:pt>
                <c:pt idx="3">
                  <c:v>4.5</c:v>
                </c:pt>
                <c:pt idx="4">
                  <c:v>3.4</c:v>
                </c:pt>
              </c:numCache>
            </c:numRef>
          </c:val>
          <c:extLst xmlns:c16r2="http://schemas.microsoft.com/office/drawing/2015/06/chart">
            <c:ext xmlns:c16="http://schemas.microsoft.com/office/drawing/2014/chart" uri="{C3380CC4-5D6E-409C-BE32-E72D297353CC}">
              <c16:uniqueId val="{00000001-77F5-4079-8C09-47AD0587A066}"/>
            </c:ext>
          </c:extLst>
        </c:ser>
        <c:ser>
          <c:idx val="1"/>
          <c:order val="1"/>
          <c:tx>
            <c:strRef>
              <c:f>Sheet1!$C$1</c:f>
              <c:strCache>
                <c:ptCount val="1"/>
                <c:pt idx="0">
                  <c:v>Package Users</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0">
                <a:spAutoFit/>
              </a:bodyPr>
              <a:lstStyle/>
              <a:p>
                <a:pPr algn="ct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Telemundo</c:v>
                </c:pt>
                <c:pt idx="1">
                  <c:v>América TV</c:v>
                </c:pt>
                <c:pt idx="2">
                  <c:v>PlayOff magazine</c:v>
                </c:pt>
                <c:pt idx="3">
                  <c:v>Martí</c:v>
                </c:pt>
                <c:pt idx="4">
                  <c:v>El Toque magazine</c:v>
                </c:pt>
              </c:strCache>
            </c:strRef>
          </c:cat>
          <c:val>
            <c:numRef>
              <c:f>Sheet1!$C$2:$C$6</c:f>
              <c:numCache>
                <c:formatCode>General</c:formatCode>
                <c:ptCount val="5"/>
                <c:pt idx="0">
                  <c:v>69.3</c:v>
                </c:pt>
                <c:pt idx="1">
                  <c:v>35.4</c:v>
                </c:pt>
                <c:pt idx="2">
                  <c:v>16.2</c:v>
                </c:pt>
                <c:pt idx="3">
                  <c:v>6.4</c:v>
                </c:pt>
                <c:pt idx="4">
                  <c:v>5</c:v>
                </c:pt>
              </c:numCache>
            </c:numRef>
          </c:val>
          <c:extLst xmlns:c16r2="http://schemas.microsoft.com/office/drawing/2015/06/chart">
            <c:ext xmlns:c16="http://schemas.microsoft.com/office/drawing/2014/chart" uri="{C3380CC4-5D6E-409C-BE32-E72D297353CC}">
              <c16:uniqueId val="{00000000-DC6D-45F5-8EDB-1C71D94A8D6C}"/>
            </c:ext>
          </c:extLst>
        </c:ser>
        <c:dLbls>
          <c:showLegendKey val="0"/>
          <c:showVal val="0"/>
          <c:showCatName val="0"/>
          <c:showSerName val="0"/>
          <c:showPercent val="0"/>
          <c:showBubbleSize val="0"/>
        </c:dLbls>
        <c:gapWidth val="117"/>
        <c:overlap val="-27"/>
        <c:axId val="153960664"/>
        <c:axId val="153959880"/>
      </c:barChart>
      <c:catAx>
        <c:axId val="15396066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 of</a:t>
                </a:r>
                <a:r>
                  <a:rPr lang="en-US" sz="1600" baseline="0" dirty="0"/>
                  <a:t> adults and package users seeing content from each outlet</a:t>
                </a:r>
                <a:endParaRPr lang="en-US" sz="1600" dirty="0"/>
              </a:p>
            </c:rich>
          </c:tx>
          <c:layout>
            <c:manualLayout>
              <c:xMode val="edge"/>
              <c:yMode val="edge"/>
              <c:x val="0.12142152230971127"/>
              <c:y val="0.1215897683842151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3959880"/>
        <c:crosses val="autoZero"/>
        <c:auto val="1"/>
        <c:lblAlgn val="ctr"/>
        <c:lblOffset val="100"/>
        <c:noMultiLvlLbl val="0"/>
      </c:catAx>
      <c:valAx>
        <c:axId val="153959880"/>
        <c:scaling>
          <c:orientation val="minMax"/>
          <c:max val="100"/>
        </c:scaling>
        <c:delete val="1"/>
        <c:axPos val="l"/>
        <c:numFmt formatCode="General" sourceLinked="1"/>
        <c:majorTickMark val="out"/>
        <c:minorTickMark val="none"/>
        <c:tickLblPos val="nextTo"/>
        <c:crossAx val="153960664"/>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1586955380577431"/>
          <c:y val="0.22719298245614036"/>
          <c:w val="0.37029015748031496"/>
          <c:h val="6.928719436386240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 of</a:t>
            </a:r>
            <a:r>
              <a:rPr lang="en-US" sz="1800" baseline="0" dirty="0"/>
              <a:t> adults reporting use of Martí content</a:t>
            </a:r>
            <a:br>
              <a:rPr lang="en-US" sz="1800" baseline="0" dirty="0"/>
            </a:br>
            <a:r>
              <a:rPr lang="en-US" sz="1800" baseline="0" dirty="0"/>
              <a:t>in the past 7 days, total and by Media Platform</a:t>
            </a:r>
            <a:endParaRPr lang="en-US" sz="1800" dirty="0"/>
          </a:p>
        </c:rich>
      </c:tx>
      <c:layout>
        <c:manualLayout>
          <c:xMode val="edge"/>
          <c:yMode val="edge"/>
          <c:x val="0.22074999999999997"/>
          <c:y val="2.439024390243902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76036745406824E-2"/>
          <c:y val="0.21852858331732919"/>
          <c:w val="0.35988031496062994"/>
          <c:h val="0.73028135202611888"/>
        </c:manualLayout>
      </c:layout>
      <c:barChart>
        <c:barDir val="bar"/>
        <c:grouping val="clustered"/>
        <c:varyColors val="0"/>
        <c:ser>
          <c:idx val="0"/>
          <c:order val="0"/>
          <c:tx>
            <c:strRef>
              <c:f>Sheet1!$B$1</c:f>
              <c:strCache>
                <c:ptCount val="1"/>
                <c:pt idx="0">
                  <c:v>Column2</c:v>
                </c:pt>
              </c:strCache>
            </c:strRef>
          </c:tx>
          <c:spPr>
            <a:solidFill>
              <a:schemeClr val="accent4"/>
            </a:solidFill>
            <a:ln>
              <a:noFill/>
            </a:ln>
            <a:effectLst/>
          </c:spPr>
          <c:invertIfNegative val="0"/>
          <c:dPt>
            <c:idx val="0"/>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3-77F5-4079-8C09-47AD0587A066}"/>
              </c:ext>
            </c:extLst>
          </c:dPt>
          <c:dPt>
            <c:idx val="1"/>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4-77F5-4079-8C09-47AD0587A066}"/>
              </c:ext>
            </c:extLst>
          </c:dPt>
          <c:dPt>
            <c:idx val="2"/>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10-AB21-413A-8838-098FE2C8A8C0}"/>
              </c:ext>
            </c:extLst>
          </c:dPt>
          <c:dPt>
            <c:idx val="3"/>
            <c:invertIfNegative val="0"/>
            <c:bubble3D val="0"/>
            <c:spPr>
              <a:solidFill>
                <a:schemeClr val="bg2">
                  <a:lumMod val="75000"/>
                </a:schemeClr>
              </a:solidFill>
              <a:ln>
                <a:noFill/>
              </a:ln>
              <a:effectLst/>
            </c:spPr>
            <c:extLst xmlns:c16r2="http://schemas.microsoft.com/office/drawing/2015/06/chart">
              <c:ext xmlns:c16="http://schemas.microsoft.com/office/drawing/2014/chart" uri="{C3380CC4-5D6E-409C-BE32-E72D297353CC}">
                <c16:uniqueId val="{00000007-77F5-4079-8C09-47AD0587A066}"/>
              </c:ext>
            </c:extLst>
          </c:dPt>
          <c:dPt>
            <c:idx val="4"/>
            <c:invertIfNegative val="0"/>
            <c:bubble3D val="0"/>
            <c:spPr>
              <a:solidFill>
                <a:schemeClr val="bg2">
                  <a:lumMod val="50000"/>
                </a:schemeClr>
              </a:solidFill>
              <a:ln>
                <a:noFill/>
              </a:ln>
              <a:effectLst/>
            </c:spPr>
            <c:extLst xmlns:c16r2="http://schemas.microsoft.com/office/drawing/2015/06/chart">
              <c:ext xmlns:c16="http://schemas.microsoft.com/office/drawing/2014/chart" uri="{C3380CC4-5D6E-409C-BE32-E72D297353CC}">
                <c16:uniqueId val="{00000008-77F5-4079-8C09-47AD0587A066}"/>
              </c:ext>
            </c:extLst>
          </c:dPt>
          <c:dPt>
            <c:idx val="5"/>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A-77F5-4079-8C09-47AD0587A066}"/>
              </c:ext>
            </c:extLst>
          </c:dPt>
          <c:dPt>
            <c:idx val="6"/>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B-77F5-4079-8C09-47AD0587A066}"/>
              </c:ext>
            </c:extLst>
          </c:dPt>
          <c:dPt>
            <c:idx val="8"/>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5-77F5-4079-8C09-47AD0587A066}"/>
              </c:ext>
            </c:extLst>
          </c:dPt>
          <c:dPt>
            <c:idx val="9"/>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6-77F5-4079-8C09-47AD0587A066}"/>
              </c:ext>
            </c:extLst>
          </c:dPt>
          <c:dLbls>
            <c:dLbl>
              <c:idx val="1"/>
              <c:numFmt formatCode="0.0\%" sourceLinked="0"/>
              <c:spPr>
                <a:noFill/>
                <a:ln>
                  <a:noFill/>
                </a:ln>
                <a:effectLst/>
              </c:spPr>
              <c:txPr>
                <a:bodyPr rot="0" spcFirstLastPara="1" vertOverflow="ellipsis" vert="horz" wrap="square" lIns="38100" tIns="19050" rIns="38100" bIns="19050" anchor="ctr" anchorCtr="0">
                  <a:spAutoFit/>
                </a:bodyPr>
                <a:lstStyle/>
                <a:p>
                  <a:pPr algn="ct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Martí on Digital Packages</c:v>
                </c:pt>
                <c:pt idx="1">
                  <c:v>Martí Online Content</c:v>
                </c:pt>
                <c:pt idx="2">
                  <c:v>TV Martí Content</c:v>
                </c:pt>
                <c:pt idx="3">
                  <c:v>Radio Martí Content</c:v>
                </c:pt>
                <c:pt idx="4">
                  <c:v>Martí on Any Medium</c:v>
                </c:pt>
              </c:strCache>
            </c:strRef>
          </c:cat>
          <c:val>
            <c:numRef>
              <c:f>Sheet1!$B$2:$B$6</c:f>
              <c:numCache>
                <c:formatCode>General</c:formatCode>
                <c:ptCount val="5"/>
                <c:pt idx="0">
                  <c:v>4.5</c:v>
                </c:pt>
                <c:pt idx="1">
                  <c:v>5.3</c:v>
                </c:pt>
                <c:pt idx="2">
                  <c:v>6.8</c:v>
                </c:pt>
                <c:pt idx="3">
                  <c:v>8</c:v>
                </c:pt>
                <c:pt idx="4">
                  <c:v>11.1</c:v>
                </c:pt>
              </c:numCache>
            </c:numRef>
          </c:val>
          <c:extLst xmlns:c16r2="http://schemas.microsoft.com/office/drawing/2015/06/chart">
            <c:ext xmlns:c16="http://schemas.microsoft.com/office/drawing/2014/chart" uri="{C3380CC4-5D6E-409C-BE32-E72D297353CC}">
              <c16:uniqueId val="{00000001-77F5-4079-8C09-47AD0587A066}"/>
            </c:ext>
          </c:extLst>
        </c:ser>
        <c:dLbls>
          <c:showLegendKey val="0"/>
          <c:showVal val="0"/>
          <c:showCatName val="0"/>
          <c:showSerName val="0"/>
          <c:showPercent val="0"/>
          <c:showBubbleSize val="0"/>
        </c:dLbls>
        <c:gapWidth val="117"/>
        <c:axId val="155271648"/>
        <c:axId val="155277136"/>
      </c:barChart>
      <c:catAx>
        <c:axId val="155271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5277136"/>
        <c:crosses val="autoZero"/>
        <c:auto val="1"/>
        <c:lblAlgn val="ctr"/>
        <c:lblOffset val="100"/>
        <c:noMultiLvlLbl val="0"/>
      </c:catAx>
      <c:valAx>
        <c:axId val="155277136"/>
        <c:scaling>
          <c:orientation val="minMax"/>
        </c:scaling>
        <c:delete val="1"/>
        <c:axPos val="b"/>
        <c:numFmt formatCode="General" sourceLinked="1"/>
        <c:majorTickMark val="out"/>
        <c:minorTickMark val="none"/>
        <c:tickLblPos val="nextTo"/>
        <c:crossAx val="1552716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Overlap</a:t>
            </a:r>
            <a:r>
              <a:rPr lang="en-US" sz="2000" baseline="0"/>
              <a:t> of Media the Weekly Audience Uses to Access Martí</a:t>
            </a:r>
            <a:endParaRPr lang="en-US" sz="2000"/>
          </a:p>
        </c:rich>
      </c:tx>
      <c:layout>
        <c:manualLayout>
          <c:xMode val="edge"/>
          <c:yMode val="edge"/>
          <c:x val="0.14638165574897946"/>
          <c:y val="1.1790914490047986E-3"/>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32945994727499"/>
          <c:y val="0.26006797406301335"/>
          <c:w val="0.64807003554935383"/>
          <c:h val="0.74469138630398479"/>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F35-4B9D-92D0-6DCADA1B6DF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F35-4B9D-92D0-6DCADA1B6DF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F35-4B9D-92D0-6DCADA1B6DF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F35-4B9D-92D0-6DCADA1B6DF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0F35-4B9D-92D0-6DCADA1B6DF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0F35-4B9D-92D0-6DCADA1B6DF8}"/>
              </c:ext>
            </c:extLst>
          </c:dPt>
          <c:dLbls>
            <c:dLbl>
              <c:idx val="0"/>
              <c:layout>
                <c:manualLayout>
                  <c:x val="6.4106561679790022E-2"/>
                  <c:y val="0.24531622891017921"/>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0F35-4B9D-92D0-6DCADA1B6DF8}"/>
                </c:ext>
                <c:ext xmlns:c15="http://schemas.microsoft.com/office/drawing/2012/chart" uri="{CE6537A1-D6FC-4f65-9D91-7224C49458BB}">
                  <c15:layout/>
                </c:ext>
              </c:extLst>
            </c:dLbl>
            <c:dLbl>
              <c:idx val="1"/>
              <c:layout>
                <c:manualLayout>
                  <c:x val="-0.17239875078906283"/>
                  <c:y val="9.9432879980911479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0F35-4B9D-92D0-6DCADA1B6DF8}"/>
                </c:ext>
                <c:ext xmlns:c15="http://schemas.microsoft.com/office/drawing/2012/chart" uri="{CE6537A1-D6FC-4f65-9D91-7224C49458BB}">
                  <c15:layout/>
                </c:ext>
              </c:extLst>
            </c:dLbl>
            <c:dLbl>
              <c:idx val="2"/>
              <c:layout>
                <c:manualLayout>
                  <c:x val="1.9141499717598438E-2"/>
                  <c:y val="-3.477967072297780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0F35-4B9D-92D0-6DCADA1B6DF8}"/>
                </c:ext>
                <c:ext xmlns:c15="http://schemas.microsoft.com/office/drawing/2012/chart" uri="{CE6537A1-D6FC-4f65-9D91-7224C49458BB}">
                  <c15:layout/>
                </c:ext>
              </c:extLst>
            </c:dLbl>
            <c:dLbl>
              <c:idx val="3"/>
              <c:layout>
                <c:manualLayout>
                  <c:x val="1.6666666666665456E-3"/>
                  <c:y val="0.1085136686758261"/>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3666666666666666"/>
                      <c:h val="0.20904999641909108"/>
                    </c:manualLayout>
                  </c15:layout>
                </c:ext>
              </c:extLst>
            </c:dLbl>
            <c:dLbl>
              <c:idx val="4"/>
              <c:layout>
                <c:manualLayout>
                  <c:x val="-0.1218035482906409"/>
                  <c:y val="-8.8775757575757577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9-0F35-4B9D-92D0-6DCADA1B6DF8}"/>
                </c:ext>
                <c:ext xmlns:c15="http://schemas.microsoft.com/office/drawing/2012/chart" uri="{CE6537A1-D6FC-4f65-9D91-7224C49458BB}">
                  <c15:layout>
                    <c:manualLayout>
                      <c:w val="0.2056501312335958"/>
                      <c:h val="0.30623990703498433"/>
                    </c:manualLayout>
                  </c15:layout>
                </c:ext>
              </c:extLst>
            </c:dLbl>
            <c:dLbl>
              <c:idx val="5"/>
              <c:layout>
                <c:manualLayout>
                  <c:x val="8.2700787401574799E-2"/>
                  <c:y val="-4.5185872274755056E-3"/>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B-0F35-4B9D-92D0-6DCADA1B6DF8}"/>
                </c:ext>
                <c:ext xmlns:c15="http://schemas.microsoft.com/office/drawing/2012/chart" uri="{CE6537A1-D6FC-4f65-9D91-7224C49458BB}">
                  <c15:layout>
                    <c:manualLayout>
                      <c:w val="0.29538560339532027"/>
                      <c:h val="0.28084867167332883"/>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Sheet1!$A$2:$A$7</c:f>
              <c:strCache>
                <c:ptCount val="6"/>
                <c:pt idx="0">
                  <c:v>Radio only</c:v>
                </c:pt>
                <c:pt idx="1">
                  <c:v>TV only</c:v>
                </c:pt>
                <c:pt idx="2">
                  <c:v>Online only</c:v>
                </c:pt>
                <c:pt idx="3">
                  <c:v>Package only</c:v>
                </c:pt>
                <c:pt idx="4">
                  <c:v>Package + other media</c:v>
                </c:pt>
                <c:pt idx="5">
                  <c:v>Other combinations</c:v>
                </c:pt>
              </c:strCache>
            </c:strRef>
          </c:cat>
          <c:val>
            <c:numRef>
              <c:f>Sheet1!$B$2:$B$7</c:f>
              <c:numCache>
                <c:formatCode>General</c:formatCode>
                <c:ptCount val="6"/>
                <c:pt idx="0">
                  <c:v>25</c:v>
                </c:pt>
                <c:pt idx="1">
                  <c:v>13.4</c:v>
                </c:pt>
                <c:pt idx="2">
                  <c:v>1</c:v>
                </c:pt>
                <c:pt idx="3">
                  <c:v>1</c:v>
                </c:pt>
                <c:pt idx="4">
                  <c:v>39</c:v>
                </c:pt>
                <c:pt idx="5">
                  <c:v>21</c:v>
                </c:pt>
              </c:numCache>
            </c:numRef>
          </c:val>
          <c:extLst xmlns:c16r2="http://schemas.microsoft.com/office/drawing/2015/06/chart">
            <c:ext xmlns:c16="http://schemas.microsoft.com/office/drawing/2014/chart" uri="{C3380CC4-5D6E-409C-BE32-E72D297353CC}">
              <c16:uniqueId val="{0000000C-0F35-4B9D-92D0-6DCADA1B6DF8}"/>
            </c:ext>
          </c:extLst>
        </c:ser>
        <c:dLbls>
          <c:showLegendKey val="0"/>
          <c:showVal val="0"/>
          <c:showCatName val="0"/>
          <c:showSerName val="0"/>
          <c:showPercent val="0"/>
          <c:showBubbleSize val="0"/>
          <c:showLeaderLines val="1"/>
        </c:dLbls>
        <c:firstSliceAng val="30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000" dirty="0" smtClean="0">
                <a:latin typeface="Arial" panose="020B0604020202020204" pitchFamily="34" charset="0"/>
                <a:cs typeface="Arial" panose="020B0604020202020204" pitchFamily="34" charset="0"/>
              </a:rPr>
              <a:t>Weekly</a:t>
            </a:r>
            <a:r>
              <a:rPr lang="en-US" sz="2000" baseline="0" dirty="0" smtClean="0">
                <a:latin typeface="Arial" panose="020B0604020202020204" pitchFamily="34" charset="0"/>
                <a:cs typeface="Arial" panose="020B0604020202020204" pitchFamily="34" charset="0"/>
              </a:rPr>
              <a:t> </a:t>
            </a:r>
            <a:r>
              <a:rPr lang="en-US" sz="2000" b="0" i="0" u="none" strike="noStrike" kern="1200" spc="0" baseline="0" dirty="0" err="1" smtClean="0">
                <a:solidFill>
                  <a:sysClr val="windowText" lastClr="000000">
                    <a:lumMod val="65000"/>
                    <a:lumOff val="35000"/>
                  </a:sysClr>
                </a:solidFill>
                <a:latin typeface="Arial" panose="020B0604020202020204" pitchFamily="34" charset="0"/>
                <a:ea typeface="+mn-ea"/>
                <a:cs typeface="Arial" panose="020B0604020202020204" pitchFamily="34" charset="0"/>
              </a:rPr>
              <a:t>Martí</a:t>
            </a:r>
            <a:r>
              <a:rPr lang="en-US" sz="2000" b="0" i="0" u="none" strike="noStrike" kern="1200" spc="0" baseline="0" dirty="0" smtClean="0">
                <a:solidFill>
                  <a:sysClr val="windowText" lastClr="000000">
                    <a:lumMod val="65000"/>
                    <a:lumOff val="35000"/>
                  </a:sysClr>
                </a:solidFill>
                <a:latin typeface="Arial" panose="020B0604020202020204" pitchFamily="34" charset="0"/>
                <a:ea typeface="+mn-ea"/>
                <a:cs typeface="Arial" panose="020B0604020202020204" pitchFamily="34" charset="0"/>
              </a:rPr>
              <a:t> Users as </a:t>
            </a:r>
            <a:r>
              <a:rPr lang="en-US" sz="2000" b="0" i="0" u="none" strike="noStrike" kern="1200" spc="0" baseline="0" dirty="0">
                <a:solidFill>
                  <a:sysClr val="windowText" lastClr="000000">
                    <a:lumMod val="65000"/>
                    <a:lumOff val="35000"/>
                  </a:sysClr>
                </a:solidFill>
                <a:latin typeface="Arial" panose="020B0604020202020204" pitchFamily="34" charset="0"/>
                <a:ea typeface="+mn-ea"/>
                <a:cs typeface="Arial" panose="020B0604020202020204" pitchFamily="34" charset="0"/>
              </a:rPr>
              <a:t>% of </a:t>
            </a:r>
            <a:r>
              <a:rPr lang="en-US" sz="2000" b="0" i="0" u="none" strike="noStrike" kern="1200" spc="0" baseline="0" dirty="0" smtClean="0">
                <a:solidFill>
                  <a:sysClr val="windowText" lastClr="000000">
                    <a:lumMod val="65000"/>
                    <a:lumOff val="35000"/>
                  </a:sysClr>
                </a:solidFill>
                <a:latin typeface="Arial" panose="020B0604020202020204" pitchFamily="34" charset="0"/>
                <a:ea typeface="+mn-ea"/>
                <a:cs typeface="Arial" panose="020B0604020202020204" pitchFamily="34" charset="0"/>
              </a:rPr>
              <a:t>Adults </a:t>
            </a:r>
            <a:r>
              <a:rPr lang="en-US" sz="2000" b="0" i="0" u="none" strike="noStrike" kern="1200" spc="0" baseline="0" dirty="0">
                <a:solidFill>
                  <a:sysClr val="windowText" lastClr="000000">
                    <a:lumMod val="65000"/>
                    <a:lumOff val="35000"/>
                  </a:sysClr>
                </a:solidFill>
                <a:latin typeface="Arial" panose="020B0604020202020204" pitchFamily="34" charset="0"/>
                <a:ea typeface="+mn-ea"/>
                <a:cs typeface="Arial" panose="020B0604020202020204" pitchFamily="34" charset="0"/>
              </a:rPr>
              <a:t>by </a:t>
            </a:r>
            <a:r>
              <a:rPr lang="en-US" sz="2000" b="0" i="0" u="none" strike="noStrike" kern="1200" spc="0" baseline="0" dirty="0" smtClean="0">
                <a:solidFill>
                  <a:sysClr val="windowText" lastClr="000000">
                    <a:lumMod val="65000"/>
                    <a:lumOff val="35000"/>
                  </a:sysClr>
                </a:solidFill>
                <a:latin typeface="Arial" panose="020B0604020202020204" pitchFamily="34" charset="0"/>
                <a:ea typeface="+mn-ea"/>
                <a:cs typeface="Arial" panose="020B0604020202020204" pitchFamily="34" charset="0"/>
              </a:rPr>
              <a:t>Group and Region</a:t>
            </a:r>
            <a:endParaRPr lang="en-US" sz="2000" dirty="0">
              <a:latin typeface="Arial" panose="020B0604020202020204" pitchFamily="34" charset="0"/>
              <a:cs typeface="Arial" panose="020B0604020202020204" pitchFamily="34" charset="0"/>
            </a:endParaRPr>
          </a:p>
        </c:rich>
      </c:tx>
      <c:layout>
        <c:manualLayout>
          <c:xMode val="edge"/>
          <c:yMode val="edge"/>
          <c:x val="0.10886237867550318"/>
          <c:y val="2.3205925008319479E-2"/>
        </c:manualLayout>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911954008498342E-2"/>
          <c:y val="0.14667002788395592"/>
          <c:w val="0.97748048320882963"/>
          <c:h val="0.45563274798869158"/>
        </c:manualLayout>
      </c:layout>
      <c:barChart>
        <c:barDir val="col"/>
        <c:grouping val="clustered"/>
        <c:varyColors val="0"/>
        <c:ser>
          <c:idx val="0"/>
          <c:order val="0"/>
          <c:tx>
            <c:strRef>
              <c:f>Sheet1!$B$18</c:f>
              <c:strCache>
                <c:ptCount val="1"/>
              </c:strCache>
            </c:strRef>
          </c:tx>
          <c:spPr>
            <a:solidFill>
              <a:schemeClr val="accent1"/>
            </a:solidFill>
            <a:ln>
              <a:noFill/>
            </a:ln>
            <a:effectLst/>
          </c:spPr>
          <c:invertIfNegative val="0"/>
          <c:dLbls>
            <c:dLbl>
              <c:idx val="6"/>
              <c:layout>
                <c:manualLayout>
                  <c:x val="-1.1118181390690643E-2"/>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801983313473185E-2"/>
                  <c:y val="-2.7148278847706031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417-47A0-899B-6D09BF81FB00}"/>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Sheet1!$A$19:$A$39</c:f>
              <c:strCache>
                <c:ptCount val="21"/>
                <c:pt idx="0">
                  <c:v>Total</c:v>
                </c:pt>
                <c:pt idx="2">
                  <c:v>Women</c:v>
                </c:pt>
                <c:pt idx="3">
                  <c:v>Men</c:v>
                </c:pt>
                <c:pt idx="5">
                  <c:v>18-34</c:v>
                </c:pt>
                <c:pt idx="6">
                  <c:v>35-44</c:v>
                </c:pt>
                <c:pt idx="7">
                  <c:v>45-54</c:v>
                </c:pt>
                <c:pt idx="8">
                  <c:v>55+</c:v>
                </c:pt>
                <c:pt idx="10">
                  <c:v>&lt; Comp. 2ndry</c:v>
                </c:pt>
                <c:pt idx="11">
                  <c:v>2ndry/Some Post-2ndry</c:v>
                </c:pt>
                <c:pt idx="12">
                  <c:v>Comp.Higher Ed.</c:v>
                </c:pt>
                <c:pt idx="14">
                  <c:v>Urban</c:v>
                </c:pt>
                <c:pt idx="15">
                  <c:v>Rural</c:v>
                </c:pt>
                <c:pt idx="17">
                  <c:v>Havana</c:v>
                </c:pt>
                <c:pt idx="18">
                  <c:v>Western</c:v>
                </c:pt>
                <c:pt idx="19">
                  <c:v>Central</c:v>
                </c:pt>
                <c:pt idx="20">
                  <c:v>Eastern</c:v>
                </c:pt>
              </c:strCache>
            </c:strRef>
          </c:cat>
          <c:val>
            <c:numRef>
              <c:f>Sheet1!$B$19:$B$39</c:f>
              <c:numCache>
                <c:formatCode>General</c:formatCode>
                <c:ptCount val="21"/>
                <c:pt idx="0" formatCode="0.0%">
                  <c:v>0.111</c:v>
                </c:pt>
                <c:pt idx="2" formatCode="0.0%">
                  <c:v>8.8999999999999996E-2</c:v>
                </c:pt>
                <c:pt idx="3" formatCode="0.0%">
                  <c:v>0.13300000000000001</c:v>
                </c:pt>
                <c:pt idx="5" formatCode="0.0%">
                  <c:v>7.2999999999999995E-2</c:v>
                </c:pt>
                <c:pt idx="6" formatCode="0.0%">
                  <c:v>0.16500000000000001</c:v>
                </c:pt>
                <c:pt idx="7" formatCode="0.0%">
                  <c:v>0.156</c:v>
                </c:pt>
                <c:pt idx="8" formatCode="0.0%">
                  <c:v>7.6999999999999999E-2</c:v>
                </c:pt>
                <c:pt idx="10" formatCode="0.0%">
                  <c:v>5.0999999999999997E-2</c:v>
                </c:pt>
                <c:pt idx="11" formatCode="0.0%">
                  <c:v>0.14000000000000001</c:v>
                </c:pt>
                <c:pt idx="12" formatCode="0.0%">
                  <c:v>0.11</c:v>
                </c:pt>
                <c:pt idx="14" formatCode="0.0%">
                  <c:v>9.1999999999999998E-2</c:v>
                </c:pt>
                <c:pt idx="15" formatCode="0.0%">
                  <c:v>0.14699999999999999</c:v>
                </c:pt>
                <c:pt idx="17" formatCode="0.0%">
                  <c:v>1.4E-2</c:v>
                </c:pt>
                <c:pt idx="18" formatCode="0.0%">
                  <c:v>8.1000000000000003E-2</c:v>
                </c:pt>
                <c:pt idx="19" formatCode="0.0%">
                  <c:v>0.23100000000000001</c:v>
                </c:pt>
                <c:pt idx="20" formatCode="0.0%">
                  <c:v>9.2999999999999999E-2</c:v>
                </c:pt>
              </c:numCache>
            </c:numRef>
          </c:val>
          <c:extLst xmlns:c16r2="http://schemas.microsoft.com/office/drawing/2015/06/chart">
            <c:ext xmlns:c16="http://schemas.microsoft.com/office/drawing/2014/chart" uri="{C3380CC4-5D6E-409C-BE32-E72D297353CC}">
              <c16:uniqueId val="{00000001-6417-47A0-899B-6D09BF81FB00}"/>
            </c:ext>
          </c:extLst>
        </c:ser>
        <c:dLbls>
          <c:showLegendKey val="0"/>
          <c:showVal val="0"/>
          <c:showCatName val="0"/>
          <c:showSerName val="0"/>
          <c:showPercent val="0"/>
          <c:showBubbleSize val="0"/>
        </c:dLbls>
        <c:gapWidth val="100"/>
        <c:axId val="155274784"/>
        <c:axId val="155271256"/>
      </c:barChart>
      <c:catAx>
        <c:axId val="15527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5271256"/>
        <c:crosses val="autoZero"/>
        <c:auto val="1"/>
        <c:lblAlgn val="ctr"/>
        <c:lblOffset val="100"/>
        <c:noMultiLvlLbl val="0"/>
      </c:catAx>
      <c:valAx>
        <c:axId val="155271256"/>
        <c:scaling>
          <c:orientation val="minMax"/>
        </c:scaling>
        <c:delete val="1"/>
        <c:axPos val="l"/>
        <c:numFmt formatCode="0.0%" sourceLinked="1"/>
        <c:majorTickMark val="none"/>
        <c:minorTickMark val="none"/>
        <c:tickLblPos val="nextTo"/>
        <c:crossAx val="155274784"/>
        <c:crosses val="autoZero"/>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27639" cy="464503"/>
          </a:xfrm>
          <a:prstGeom prst="rect">
            <a:avLst/>
          </a:prstGeom>
        </p:spPr>
        <p:txBody>
          <a:bodyPr vert="horz" lIns="91215" tIns="45607" rIns="91215" bIns="45607" rtlCol="0"/>
          <a:lstStyle>
            <a:lvl1pPr algn="l">
              <a:defRPr sz="1200"/>
            </a:lvl1pPr>
          </a:lstStyle>
          <a:p>
            <a:endParaRPr lang="en-US"/>
          </a:p>
        </p:txBody>
      </p:sp>
      <p:sp>
        <p:nvSpPr>
          <p:cNvPr id="3" name="Date Placeholder 2"/>
          <p:cNvSpPr>
            <a:spLocks noGrp="1"/>
          </p:cNvSpPr>
          <p:nvPr>
            <p:ph type="dt" sz="quarter" idx="1"/>
          </p:nvPr>
        </p:nvSpPr>
        <p:spPr>
          <a:xfrm>
            <a:off x="3955751" y="2"/>
            <a:ext cx="3027638" cy="464503"/>
          </a:xfrm>
          <a:prstGeom prst="rect">
            <a:avLst/>
          </a:prstGeom>
        </p:spPr>
        <p:txBody>
          <a:bodyPr vert="horz" lIns="91215" tIns="45607" rIns="91215" bIns="45607" rtlCol="0"/>
          <a:lstStyle>
            <a:lvl1pPr algn="r">
              <a:defRPr sz="1200"/>
            </a:lvl1pPr>
          </a:lstStyle>
          <a:p>
            <a:fld id="{63B1685E-79E3-452D-B6C7-E3E001CF0AD2}" type="datetimeFigureOut">
              <a:rPr lang="en-US" smtClean="0"/>
              <a:t>11/7/2017</a:t>
            </a:fld>
            <a:endParaRPr lang="en-US"/>
          </a:p>
        </p:txBody>
      </p:sp>
      <p:sp>
        <p:nvSpPr>
          <p:cNvPr id="4" name="Footer Placeholder 3"/>
          <p:cNvSpPr>
            <a:spLocks noGrp="1"/>
          </p:cNvSpPr>
          <p:nvPr>
            <p:ph type="ftr" sz="quarter" idx="2"/>
          </p:nvPr>
        </p:nvSpPr>
        <p:spPr>
          <a:xfrm>
            <a:off x="3" y="8817614"/>
            <a:ext cx="3027639" cy="464503"/>
          </a:xfrm>
          <a:prstGeom prst="rect">
            <a:avLst/>
          </a:prstGeom>
        </p:spPr>
        <p:txBody>
          <a:bodyPr vert="horz" lIns="91215" tIns="45607" rIns="91215" bIns="45607" rtlCol="0" anchor="b"/>
          <a:lstStyle>
            <a:lvl1pPr algn="l">
              <a:defRPr sz="1200"/>
            </a:lvl1pPr>
          </a:lstStyle>
          <a:p>
            <a:endParaRPr lang="en-US"/>
          </a:p>
        </p:txBody>
      </p:sp>
      <p:sp>
        <p:nvSpPr>
          <p:cNvPr id="5" name="Slide Number Placeholder 4"/>
          <p:cNvSpPr>
            <a:spLocks noGrp="1"/>
          </p:cNvSpPr>
          <p:nvPr>
            <p:ph type="sldNum" sz="quarter" idx="3"/>
          </p:nvPr>
        </p:nvSpPr>
        <p:spPr>
          <a:xfrm>
            <a:off x="3955751" y="8817614"/>
            <a:ext cx="3027638" cy="464503"/>
          </a:xfrm>
          <a:prstGeom prst="rect">
            <a:avLst/>
          </a:prstGeom>
        </p:spPr>
        <p:txBody>
          <a:bodyPr vert="horz" lIns="91215" tIns="45607" rIns="91215" bIns="45607" rtlCol="0" anchor="b"/>
          <a:lstStyle>
            <a:lvl1pPr algn="r">
              <a:defRPr sz="1200"/>
            </a:lvl1pPr>
          </a:lstStyle>
          <a:p>
            <a:fld id="{0718D152-A2DC-4886-A7B1-F2E1F1DA8C1E}" type="slidenum">
              <a:rPr lang="en-US" smtClean="0"/>
              <a:t>‹#›</a:t>
            </a:fld>
            <a:endParaRPr lang="en-US"/>
          </a:p>
        </p:txBody>
      </p:sp>
    </p:spTree>
    <p:extLst>
      <p:ext uri="{BB962C8B-B14F-4D97-AF65-F5344CB8AC3E}">
        <p14:creationId xmlns:p14="http://schemas.microsoft.com/office/powerpoint/2010/main" val="2420803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26833" cy="464185"/>
          </a:xfrm>
          <a:prstGeom prst="rect">
            <a:avLst/>
          </a:prstGeom>
        </p:spPr>
        <p:txBody>
          <a:bodyPr vert="horz" lIns="92946" tIns="46473" rIns="92946" bIns="46473" rtlCol="0"/>
          <a:lstStyle>
            <a:lvl1pPr algn="l">
              <a:defRPr sz="1200"/>
            </a:lvl1pPr>
          </a:lstStyle>
          <a:p>
            <a:endParaRPr lang="en-US"/>
          </a:p>
        </p:txBody>
      </p:sp>
      <p:sp>
        <p:nvSpPr>
          <p:cNvPr id="3" name="Date Placeholder 2"/>
          <p:cNvSpPr>
            <a:spLocks noGrp="1"/>
          </p:cNvSpPr>
          <p:nvPr>
            <p:ph type="dt" idx="1"/>
          </p:nvPr>
        </p:nvSpPr>
        <p:spPr>
          <a:xfrm>
            <a:off x="3956552" y="2"/>
            <a:ext cx="3026833" cy="464185"/>
          </a:xfrm>
          <a:prstGeom prst="rect">
            <a:avLst/>
          </a:prstGeom>
        </p:spPr>
        <p:txBody>
          <a:bodyPr vert="horz" lIns="92946" tIns="46473" rIns="92946" bIns="46473" rtlCol="0"/>
          <a:lstStyle>
            <a:lvl1pPr algn="r">
              <a:defRPr sz="1200"/>
            </a:lvl1pPr>
          </a:lstStyle>
          <a:p>
            <a:fld id="{A0CE6B7F-B9B0-4D84-9917-23D7B9623205}" type="datetimeFigureOut">
              <a:rPr lang="en-US" smtClean="0"/>
              <a:t>11/7/2017</a:t>
            </a:fld>
            <a:endParaRPr lang="en-US"/>
          </a:p>
        </p:txBody>
      </p:sp>
      <p:sp>
        <p:nvSpPr>
          <p:cNvPr id="4" name="Slide Image Placeholder 3"/>
          <p:cNvSpPr>
            <a:spLocks noGrp="1" noRot="1" noChangeAspect="1"/>
          </p:cNvSpPr>
          <p:nvPr>
            <p:ph type="sldImg" idx="2"/>
          </p:nvPr>
        </p:nvSpPr>
        <p:spPr>
          <a:xfrm>
            <a:off x="398463" y="695325"/>
            <a:ext cx="6188075" cy="3481388"/>
          </a:xfrm>
          <a:prstGeom prst="rect">
            <a:avLst/>
          </a:prstGeom>
          <a:noFill/>
          <a:ln w="12700">
            <a:solidFill>
              <a:prstClr val="black"/>
            </a:solidFill>
          </a:ln>
        </p:spPr>
        <p:txBody>
          <a:bodyPr vert="horz" lIns="92946" tIns="46473" rIns="92946" bIns="46473" rtlCol="0" anchor="ctr"/>
          <a:lstStyle/>
          <a:p>
            <a:endParaRPr lang="en-US"/>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2946" tIns="46473" rIns="92946" bIns="464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17904"/>
            <a:ext cx="3026833" cy="464185"/>
          </a:xfrm>
          <a:prstGeom prst="rect">
            <a:avLst/>
          </a:prstGeom>
        </p:spPr>
        <p:txBody>
          <a:bodyPr vert="horz" lIns="92946" tIns="46473" rIns="92946" bIns="46473"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17904"/>
            <a:ext cx="3026833" cy="464185"/>
          </a:xfrm>
          <a:prstGeom prst="rect">
            <a:avLst/>
          </a:prstGeom>
        </p:spPr>
        <p:txBody>
          <a:bodyPr vert="horz" lIns="92946" tIns="46473" rIns="92946" bIns="46473" rtlCol="0" anchor="b"/>
          <a:lstStyle>
            <a:lvl1pPr algn="r">
              <a:defRPr sz="1200"/>
            </a:lvl1pPr>
          </a:lstStyle>
          <a:p>
            <a:fld id="{0BDC1A42-E56B-4707-BCDF-6E8E1D5BC9F7}" type="slidenum">
              <a:rPr lang="en-US" smtClean="0"/>
              <a:t>‹#›</a:t>
            </a:fld>
            <a:endParaRPr lang="en-US"/>
          </a:p>
        </p:txBody>
      </p:sp>
    </p:spTree>
    <p:extLst>
      <p:ext uri="{BB962C8B-B14F-4D97-AF65-F5344CB8AC3E}">
        <p14:creationId xmlns:p14="http://schemas.microsoft.com/office/powerpoint/2010/main" val="119150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1</a:t>
            </a:fld>
            <a:endParaRPr lang="en-US"/>
          </a:p>
        </p:txBody>
      </p:sp>
    </p:spTree>
    <p:extLst>
      <p:ext uri="{BB962C8B-B14F-4D97-AF65-F5344CB8AC3E}">
        <p14:creationId xmlns:p14="http://schemas.microsoft.com/office/powerpoint/2010/main" val="2886226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smtClean="0"/>
              <a:t>Asked </a:t>
            </a:r>
            <a:r>
              <a:rPr lang="en-US" dirty="0"/>
              <a:t>about </a:t>
            </a:r>
            <a:r>
              <a:rPr lang="en-US" dirty="0" smtClean="0"/>
              <a:t>using content from selected foreign and independent outlets via digital packages, </a:t>
            </a:r>
            <a:r>
              <a:rPr lang="en-US" dirty="0"/>
              <a:t>52% of all adults and 73% of weekly package users said they had used content from a media outlet abroad on a </a:t>
            </a:r>
            <a:r>
              <a:rPr lang="en-US" i="1" u="none" dirty="0" err="1"/>
              <a:t>paquete</a:t>
            </a:r>
            <a:r>
              <a:rPr lang="en-US" dirty="0"/>
              <a:t> in the past 7 days.</a:t>
            </a:r>
          </a:p>
          <a:p>
            <a:pPr marL="171039" indent="-171039">
              <a:buFont typeface="Arial" panose="020B0604020202020204" pitchFamily="34" charset="0"/>
              <a:buChar char="•"/>
            </a:pPr>
            <a:r>
              <a:rPr lang="en-US" dirty="0"/>
              <a:t>Video from Telemundo was the most popular, used by 49.3% of the population weekly and 69.3% of weekly “package” </a:t>
            </a:r>
            <a:r>
              <a:rPr lang="en-US" dirty="0" smtClean="0"/>
              <a:t>users.</a:t>
            </a:r>
          </a:p>
          <a:p>
            <a:pPr marL="171039" indent="-171039">
              <a:buFont typeface="Arial" panose="020B0604020202020204" pitchFamily="34" charset="0"/>
              <a:buChar char="•"/>
            </a:pPr>
            <a:r>
              <a:rPr lang="en-US" dirty="0" smtClean="0"/>
              <a:t>About </a:t>
            </a:r>
            <a:r>
              <a:rPr lang="en-US" dirty="0"/>
              <a:t>half as many Cubans (25.5%) have seen video content from América TV, and only slightly more than one in ten (11.6%) have seen content from </a:t>
            </a:r>
            <a:r>
              <a:rPr lang="en-US" dirty="0" err="1"/>
              <a:t>PlayOff</a:t>
            </a:r>
            <a:r>
              <a:rPr lang="en-US" dirty="0"/>
              <a:t> magazine.</a:t>
            </a:r>
          </a:p>
          <a:p>
            <a:pPr marL="171039" indent="-171039">
              <a:buFont typeface="Arial" panose="020B0604020202020204" pitchFamily="34" charset="0"/>
              <a:buChar char="•"/>
            </a:pPr>
            <a:r>
              <a:rPr lang="en-US" dirty="0"/>
              <a:t>Weekly use of Martí on digital “packages” was 4.5% among the adult population and 6.4% among weekly “package” users. </a:t>
            </a:r>
            <a:endParaRPr lang="en-US" dirty="0" smtClean="0"/>
          </a:p>
          <a:p>
            <a:pPr marL="171039" indent="-171039">
              <a:buFont typeface="Arial" panose="020B0604020202020204" pitchFamily="34" charset="0"/>
              <a:buChar char="•"/>
            </a:pPr>
            <a:r>
              <a:rPr lang="en-US" dirty="0" smtClean="0"/>
              <a:t>This </a:t>
            </a:r>
            <a:r>
              <a:rPr lang="en-US" dirty="0"/>
              <a:t>is statistically equal to the percentage of the general population who use content from El Toque magazine</a:t>
            </a:r>
          </a:p>
        </p:txBody>
      </p:sp>
      <p:sp>
        <p:nvSpPr>
          <p:cNvPr id="4" name="Slide Number Placeholder 3"/>
          <p:cNvSpPr>
            <a:spLocks noGrp="1"/>
          </p:cNvSpPr>
          <p:nvPr>
            <p:ph type="sldNum" sz="quarter" idx="10"/>
          </p:nvPr>
        </p:nvSpPr>
        <p:spPr/>
        <p:txBody>
          <a:bodyPr/>
          <a:lstStyle/>
          <a:p>
            <a:fld id="{0BDC1A42-E56B-4707-BCDF-6E8E1D5BC9F7}" type="slidenum">
              <a:rPr lang="en-US" smtClean="0"/>
              <a:t>10</a:t>
            </a:fld>
            <a:endParaRPr lang="en-US"/>
          </a:p>
        </p:txBody>
      </p:sp>
    </p:spTree>
    <p:extLst>
      <p:ext uri="{BB962C8B-B14F-4D97-AF65-F5344CB8AC3E}">
        <p14:creationId xmlns:p14="http://schemas.microsoft.com/office/powerpoint/2010/main" val="919056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smtClean="0"/>
              <a:t>Fr</a:t>
            </a:r>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11</a:t>
            </a:fld>
            <a:endParaRPr lang="en-US"/>
          </a:p>
        </p:txBody>
      </p:sp>
    </p:spTree>
    <p:extLst>
      <p:ext uri="{BB962C8B-B14F-4D97-AF65-F5344CB8AC3E}">
        <p14:creationId xmlns:p14="http://schemas.microsoft.com/office/powerpoint/2010/main" val="1308565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a:t>OCB’s Martí service is available to Cubans on a variety of media platforms, including via shortwave and mediumwave radio, satellite TV, online and through uniquely Cuban digital “packages” that allow Martí and other content to be shared via flash drives, DVD or portable downloads. In total, audio, video and digital content from Martí reaches 11.1% of Cubans weekly. Radio Martí, available on SW and MW, as well as via internet and USB/DVD, reaches 8.0% of Cubans weekly. Martí’s TV content offline (USB/DVD), online or on a Miami channel via satellite, reaches 6.8% of Cubans weekly, while online content reaches 5.3% and content on digital “packages” reaches 4.5%.</a:t>
            </a:r>
          </a:p>
          <a:p>
            <a:pPr marL="171039" indent="-171039">
              <a:buFont typeface="Arial" panose="020B0604020202020204" pitchFamily="34" charset="0"/>
              <a:buChar char="•"/>
            </a:pPr>
            <a:r>
              <a:rPr lang="en-US" dirty="0"/>
              <a:t>Three in five weekly users access Martí content in more than one media format or on multiple platforms. Only 40% report using just one, with 25% using only Radio Martí and 13% using only TV Martí content. While there are a number of different combinations used by the remaining 60%, the plurality of all weekly users (39%) access Martí via digital “packages” and at least one other platform. This likely indicates that for many regular Martí users, digital “packages” are their gateway, especially to video and digital but also some audio content, as opposed to other more traditional forms of access.</a:t>
            </a:r>
          </a:p>
          <a:p>
            <a:pPr marL="171039" indent="-171039">
              <a:buFont typeface="Arial" panose="020B0604020202020204" pitchFamily="34" charset="0"/>
              <a:buChar char="•"/>
            </a:pPr>
            <a:r>
              <a:rPr lang="en-US" dirty="0"/>
              <a:t>When asked what method they use most often to access Martí, almost half of regular users (49%) said they tuned in on radio—41% on SW and 8% on MW/AM. About three in ten (29%) used offline digital media most often to get Martí content—19% mentioned digital “packages” (suggesting multisource content collections) and 10% cited USB flash memory or DVD (which may imply single-source or privately shared content). Nearly one in ten (9%) weekly users said they accessed Martí most often via some kind of TV signal, which would refer to broadcast of Martí programming on a channel on satellite, accessible by personal dish or receiver shared via an illegal micro cable network. Those mentioning most often using Martí via TV signal make up 15% of those who said they saw TV Martí content in the past week. No other method was used most often by more than four percent of regular users</a:t>
            </a:r>
          </a:p>
          <a:p>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12</a:t>
            </a:fld>
            <a:endParaRPr lang="en-US"/>
          </a:p>
        </p:txBody>
      </p:sp>
    </p:spTree>
    <p:extLst>
      <p:ext uri="{BB962C8B-B14F-4D97-AF65-F5344CB8AC3E}">
        <p14:creationId xmlns:p14="http://schemas.microsoft.com/office/powerpoint/2010/main" val="3546120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a:t>Past-week use of Martí content is highest (16%) among those 35-54, and about half as high (7%-8%) among those 18-34 and 55 or older;</a:t>
            </a:r>
          </a:p>
          <a:p>
            <a:pPr marL="171039" indent="-171039">
              <a:buFont typeface="Arial" panose="020B0604020202020204" pitchFamily="34" charset="0"/>
              <a:buChar char="•"/>
            </a:pPr>
            <a:r>
              <a:rPr lang="en-US" dirty="0"/>
              <a:t>13% of men and 9% of women report weekly use of Martí.  </a:t>
            </a:r>
          </a:p>
          <a:p>
            <a:pPr marL="171039" indent="-171039">
              <a:buFont typeface="Arial" panose="020B0604020202020204" pitchFamily="34" charset="0"/>
              <a:buChar char="•"/>
            </a:pPr>
            <a:r>
              <a:rPr lang="en-US" dirty="0"/>
              <a:t>Rural residents are more likely than those in urban areas to say they used Martí in the past week (15% vs. 9%), but in urbanized Cuba, city-dwellers make up two-thirds of Martí’s audience.</a:t>
            </a:r>
          </a:p>
          <a:p>
            <a:pPr marL="171039" indent="-171039">
              <a:buFont typeface="Arial" panose="020B0604020202020204" pitchFamily="34" charset="0"/>
              <a:buChar char="•"/>
            </a:pPr>
            <a:r>
              <a:rPr lang="en-US" dirty="0"/>
              <a:t>Martí’s past-week audience reach is by far highest in the Central region (23%), followed by the Eastern (9%) and Western (8%) regions.  Potentially due to greater radio interference, policing of illegal satellite dish use, security vigilance and respondent fears in the capital, admitted weekly use of Martí was lowest in Havana (1.4%).</a:t>
            </a:r>
          </a:p>
          <a:p>
            <a:pPr marL="171039" indent="-171039">
              <a:buFont typeface="Arial" panose="020B0604020202020204" pitchFamily="34" charset="0"/>
              <a:buChar char="•"/>
            </a:pPr>
            <a:r>
              <a:rPr lang="en-US" dirty="0"/>
              <a:t>Almost all weekly Martí users (97%) say they trust its news and that Martí has increased their understanding of current events (96%), </a:t>
            </a:r>
          </a:p>
          <a:p>
            <a:pPr marL="171039" indent="-171039">
              <a:buFont typeface="Arial" panose="020B0604020202020204" pitchFamily="34" charset="0"/>
              <a:buChar char="•"/>
            </a:pPr>
            <a:r>
              <a:rPr lang="en-US" dirty="0"/>
              <a:t>eight in ten (79%) say that very little or none of the content they get from Martí is available elsewhere.</a:t>
            </a:r>
          </a:p>
          <a:p>
            <a:pPr marL="171039" indent="-171039">
              <a:buFont typeface="Arial" panose="020B0604020202020204" pitchFamily="34" charset="0"/>
              <a:buChar char="•"/>
            </a:pPr>
            <a:r>
              <a:rPr lang="en-US" dirty="0"/>
              <a:t>Over half the users (55%) share information from Martí at least weekly and four in five (81%) say they would recommend it to others.</a:t>
            </a:r>
          </a:p>
          <a:p>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13</a:t>
            </a:fld>
            <a:endParaRPr lang="en-US"/>
          </a:p>
        </p:txBody>
      </p:sp>
    </p:spTree>
    <p:extLst>
      <p:ext uri="{BB962C8B-B14F-4D97-AF65-F5344CB8AC3E}">
        <p14:creationId xmlns:p14="http://schemas.microsoft.com/office/powerpoint/2010/main" val="326954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a:t>isolated incidents in three provinces of interviewers being questioned by CDR leaders about their motives for visiting neighbors, in two provinces temporary halts in interviewing due to negative reactions and threats to interviewers and, in a rural location in one province, detention and interrogation of interviewers for almost 24 hours</a:t>
            </a:r>
          </a:p>
          <a:p>
            <a:pPr marL="171039" indent="-171039">
              <a:buFont typeface="Arial" panose="020B0604020202020204" pitchFamily="34" charset="0"/>
              <a:buChar char="•"/>
            </a:pPr>
            <a:r>
              <a:rPr lang="en-US" dirty="0"/>
              <a:t>interviewer recorded his/her assessment of the respondent’s attitude/behavior.  In six in ten cases, they felt the respondent was suspicious (17%), seemed very careful in their responses (13%), tried to appear loyal to the government (11%), showed fear of participating (10%), or avoided answering sensitive questions (8%). In four of ten cases, the interviewer felt respondents displayed none of these attitudes or behaviors</a:t>
            </a:r>
          </a:p>
        </p:txBody>
      </p:sp>
      <p:sp>
        <p:nvSpPr>
          <p:cNvPr id="4" name="Slide Number Placeholder 3"/>
          <p:cNvSpPr>
            <a:spLocks noGrp="1"/>
          </p:cNvSpPr>
          <p:nvPr>
            <p:ph type="sldNum" sz="quarter" idx="10"/>
          </p:nvPr>
        </p:nvSpPr>
        <p:spPr/>
        <p:txBody>
          <a:bodyPr/>
          <a:lstStyle/>
          <a:p>
            <a:fld id="{0BDC1A42-E56B-4707-BCDF-6E8E1D5BC9F7}" type="slidenum">
              <a:rPr lang="en-US" smtClean="0"/>
              <a:t>2</a:t>
            </a:fld>
            <a:endParaRPr lang="en-US"/>
          </a:p>
        </p:txBody>
      </p:sp>
    </p:spTree>
    <p:extLst>
      <p:ext uri="{BB962C8B-B14F-4D97-AF65-F5344CB8AC3E}">
        <p14:creationId xmlns:p14="http://schemas.microsoft.com/office/powerpoint/2010/main" val="222045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3</a:t>
            </a:fld>
            <a:endParaRPr lang="en-US"/>
          </a:p>
        </p:txBody>
      </p:sp>
    </p:spTree>
    <p:extLst>
      <p:ext uri="{BB962C8B-B14F-4D97-AF65-F5344CB8AC3E}">
        <p14:creationId xmlns:p14="http://schemas.microsoft.com/office/powerpoint/2010/main" val="3270258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r>
              <a:rPr lang="en-US" dirty="0"/>
              <a:t>Nearly four in ten Cubans (38%) say they have used the internet in the “last 7 days”. However, for 26% of this group, their internet use is restricted to email. A more accurate estimate of internet use among Cubans is the 24% who report having used internet in the “last 7 days” and said they have visited websites in the past four weeks. Over a third of those under 45 (33% of 35-44 and 36% or 18-34 year olds) are weekly internet (web) users. In terms of the composition of this regular web using population,  46% are between 18 and 24, 28% are 35-44, and only 12% are 55 or over. Weekly web use is somewhat higher among men (28%) than women (21%), and is similar in urban and rural areas. Levels of weekly web use rise with education: just 12% of those with less than complete secondary education use the web weekly, compared to 27% of those who finished secondary level schooling and 33% of those who completed university.</a:t>
            </a:r>
          </a:p>
          <a:p>
            <a:endParaRPr lang="en-US" dirty="0"/>
          </a:p>
          <a:p>
            <a:r>
              <a:rPr lang="en-US" dirty="0"/>
              <a:t>In terms of geography, reported internet use is very low in Havana at 8%, although it is not clear whether that is related to access, nervousness on the part of respondents for reporting use, or other factors. It is highest in western areas, where 44% report using websites weekly; 30% of adults in the central region are weekly web users as are 18% of those in the east. Of the quarter of adults who are weekly web users, 85% report visiting foreign websites weekly. Patterns of weekly foreign website use are closely similar to use of websites overall.</a:t>
            </a:r>
          </a:p>
          <a:p>
            <a:endParaRPr lang="en-US" dirty="0"/>
          </a:p>
          <a:p>
            <a:r>
              <a:rPr lang="en-US" dirty="0"/>
              <a:t>Among those who have reported no internet use (including email) in the last four weeks, which is 48% of the total population, the top reasons for not using internet are cost, mentioned by 53%, access, mentioned by 46% and not knowing how, mentioned by 43%. Small percentages of these past-month non-users cite lack of privacy of the net (7%) and censorship of the web (3%).</a:t>
            </a:r>
          </a:p>
        </p:txBody>
      </p:sp>
      <p:sp>
        <p:nvSpPr>
          <p:cNvPr id="4" name="Slide Number Placeholder 3"/>
          <p:cNvSpPr>
            <a:spLocks noGrp="1"/>
          </p:cNvSpPr>
          <p:nvPr>
            <p:ph type="sldNum" sz="quarter" idx="10"/>
          </p:nvPr>
        </p:nvSpPr>
        <p:spPr/>
        <p:txBody>
          <a:bodyPr/>
          <a:lstStyle/>
          <a:p>
            <a:fld id="{0BDC1A42-E56B-4707-BCDF-6E8E1D5BC9F7}" type="slidenum">
              <a:rPr lang="en-US" smtClean="0"/>
              <a:t>4</a:t>
            </a:fld>
            <a:endParaRPr lang="en-US"/>
          </a:p>
        </p:txBody>
      </p:sp>
    </p:spTree>
    <p:extLst>
      <p:ext uri="{BB962C8B-B14F-4D97-AF65-F5344CB8AC3E}">
        <p14:creationId xmlns:p14="http://schemas.microsoft.com/office/powerpoint/2010/main" val="3964954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r>
              <a:rPr lang="en-US" dirty="0"/>
              <a:t>Two-thirds of Cubans (68%) say they have used a mobile phone in the “last 7 days”, and the majority of these mobile phone users have a smart phone; 48% of the general population and 70% of weekly mobile phone users report smart phone ownership. Nearly all smart phone owners (95%) say they use mobile apps on their phone. Not surprisingly, the most active users of apps are younger Cubans (age 18-34), with 70% reporting app use. App use is also higher in urban areas (48%) than rural (41%) and among women (47%). Reported use of mobile apps rises with education, from 52% of those without complete secondary schooling to 69% of those with complete secondary, to 77% of those who completed university.</a:t>
            </a:r>
          </a:p>
          <a:p>
            <a:endParaRPr lang="en-US" dirty="0"/>
          </a:p>
          <a:p>
            <a:r>
              <a:rPr lang="en-US" dirty="0"/>
              <a:t>The most popular way for Cuban app users to obtain apps is from other mobile phones using Bluetooth – 69% do so this way. Nearly as many (63%) get them from digital “packages”. About a quarter (27%) say they use app stores, while 40% do so in other ways</a:t>
            </a:r>
          </a:p>
        </p:txBody>
      </p:sp>
      <p:sp>
        <p:nvSpPr>
          <p:cNvPr id="4" name="Slide Number Placeholder 3"/>
          <p:cNvSpPr>
            <a:spLocks noGrp="1"/>
          </p:cNvSpPr>
          <p:nvPr>
            <p:ph type="sldNum" sz="quarter" idx="10"/>
          </p:nvPr>
        </p:nvSpPr>
        <p:spPr/>
        <p:txBody>
          <a:bodyPr/>
          <a:lstStyle/>
          <a:p>
            <a:fld id="{0BDC1A42-E56B-4707-BCDF-6E8E1D5BC9F7}" type="slidenum">
              <a:rPr lang="en-US" smtClean="0"/>
              <a:t>5</a:t>
            </a:fld>
            <a:endParaRPr lang="en-US"/>
          </a:p>
        </p:txBody>
      </p:sp>
    </p:spTree>
    <p:extLst>
      <p:ext uri="{BB962C8B-B14F-4D97-AF65-F5344CB8AC3E}">
        <p14:creationId xmlns:p14="http://schemas.microsoft.com/office/powerpoint/2010/main" val="124160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r>
              <a:rPr lang="en-US" dirty="0"/>
              <a:t>- Among those who regularly use and/or have access to the internet and apps, defined as those who report past-week mobile or web site use or have ever used a mobile app (n=1,020 100% of this group report smartphone ownership), use of Facebook is popular, with 57.5% reporting use in the past week. 74% of weekly Facebook users report using Facebook to watch video. Four in ten adults report having used Facebook in the past seven days. </a:t>
            </a:r>
          </a:p>
          <a:p>
            <a:r>
              <a:rPr lang="en-US" dirty="0"/>
              <a:t>- Even more popular is </a:t>
            </a:r>
            <a:r>
              <a:rPr lang="en-US" dirty="0" err="1"/>
              <a:t>Zapya</a:t>
            </a:r>
            <a:r>
              <a:rPr lang="en-US" dirty="0"/>
              <a:t>, a peer-to-peer sharing app that “allows users in countries with low internet penetration and poor internet architecture to transfer and share files without using the Internet, by creating a Wi-Fi hotspot to which other devices can connect.”  More than four in ten adults, and 63.9% of active mobile/internet users say that have used </a:t>
            </a:r>
            <a:r>
              <a:rPr lang="en-US" dirty="0" err="1"/>
              <a:t>Zapya</a:t>
            </a:r>
            <a:r>
              <a:rPr lang="en-US" dirty="0"/>
              <a:t> in the “last 7 days” and it is likely a convenient way for Cubans to share digital “packages” and mobile apps, among other content.</a:t>
            </a:r>
          </a:p>
          <a:p>
            <a:r>
              <a:rPr lang="en-US" dirty="0"/>
              <a:t>Third among apps and sites asked about is IMO, free software for texting and video calls. Over half of active mobile/internet users (56.5%; one in four adults) use it weekly. It is notable that the top three apps/websites allow for exchange of information and content online. </a:t>
            </a:r>
          </a:p>
          <a:p>
            <a:pPr marL="1584" indent="-1584">
              <a:buFontTx/>
              <a:buChar char="-"/>
            </a:pPr>
            <a:r>
              <a:rPr lang="en-US" dirty="0"/>
              <a:t> YouTube is the only other website/app asked about that is used weekly by over three in 10 active app/website users; 30.1 use it weekly (one in five adults). 85% of regular YouTube users say they use it to watch news. Social network Twitter is only used by 11.3% of active app/website users in the “last 7 days” (7.8% of adults); 70% of weekly its users say they have used a telephone number to send a Tweet</a:t>
            </a:r>
            <a:r>
              <a:rPr lang="en-US" dirty="0" smtClean="0"/>
              <a:t>.</a:t>
            </a:r>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6</a:t>
            </a:fld>
            <a:endParaRPr lang="en-US"/>
          </a:p>
        </p:txBody>
      </p:sp>
    </p:spTree>
    <p:extLst>
      <p:ext uri="{BB962C8B-B14F-4D97-AF65-F5344CB8AC3E}">
        <p14:creationId xmlns:p14="http://schemas.microsoft.com/office/powerpoint/2010/main" val="1481811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a:t>Freedom House, </a:t>
            </a:r>
            <a:r>
              <a:rPr lang="en-US" i="1" dirty="0"/>
              <a:t>Freedom of the Press 2017 </a:t>
            </a:r>
            <a:r>
              <a:rPr lang="en-US" dirty="0"/>
              <a:t>calls Cuba’s “one of the most closed media environments in the world,” with the sixth worst score on press freedom</a:t>
            </a:r>
            <a:r>
              <a:rPr lang="en-US" dirty="0" smtClean="0"/>
              <a:t>.</a:t>
            </a:r>
          </a:p>
          <a:p>
            <a:pPr marL="171039" indent="-171039">
              <a:buFont typeface="Arial" panose="020B0604020202020204" pitchFamily="34" charset="0"/>
              <a:buChar char="•"/>
            </a:pPr>
            <a:r>
              <a:rPr lang="en-US" dirty="0" smtClean="0"/>
              <a:t>Yet </a:t>
            </a:r>
            <a:r>
              <a:rPr lang="en-US" dirty="0"/>
              <a:t>i</a:t>
            </a:r>
            <a:r>
              <a:rPr lang="en-US" dirty="0" smtClean="0"/>
              <a:t>t </a:t>
            </a:r>
            <a:r>
              <a:rPr lang="en-US" dirty="0"/>
              <a:t>points to growth in the number and reach of independent news websites and notes that, despite increased “arrests and intimidation of critical journalists…the regime was unable to prevent improvement in the range and quality of information” the independent press provide.</a:t>
            </a:r>
          </a:p>
          <a:p>
            <a:pPr marL="171039" indent="-171039">
              <a:buFont typeface="Arial" panose="020B0604020202020204" pitchFamily="34" charset="0"/>
              <a:buChar char="•"/>
            </a:pPr>
            <a:r>
              <a:rPr lang="en-US" dirty="0" smtClean="0"/>
              <a:t>Driven by demand for alternative content not under Cuban government control—whether entertainment, information or news, </a:t>
            </a:r>
            <a:r>
              <a:rPr lang="en-US" dirty="0"/>
              <a:t>Cubans have developed a distinctive “new medium”—digital “packages” to </a:t>
            </a:r>
            <a:r>
              <a:rPr lang="en-US" dirty="0" smtClean="0"/>
              <a:t>deliver “on </a:t>
            </a:r>
            <a:r>
              <a:rPr lang="en-US" dirty="0"/>
              <a:t>demand” video, audio, digital magazines and apps from portable drives, USB flash memory or DVDs, sold and shared widely on the island.  Six in ten Cuban adults report using content from a </a:t>
            </a:r>
            <a:r>
              <a:rPr lang="en-US" i="1" dirty="0" err="1"/>
              <a:t>paquete</a:t>
            </a:r>
            <a:r>
              <a:rPr lang="en-US" i="1" dirty="0"/>
              <a:t> digital</a:t>
            </a:r>
            <a:r>
              <a:rPr lang="en-US" dirty="0"/>
              <a:t> weekly.</a:t>
            </a:r>
          </a:p>
          <a:p>
            <a:pPr marL="171039" indent="-171039">
              <a:buFont typeface="Arial" panose="020B0604020202020204" pitchFamily="34" charset="0"/>
              <a:buChar char="•"/>
            </a:pPr>
            <a:r>
              <a:rPr lang="en-US" dirty="0"/>
              <a:t>Building on the entry of unauthorized satellite technology, and the growing penetration of mobile, Wi-Fi and sharing technologies, digital “packages” are perhaps most important development in media in Cuba in recent years, greatly expanding access to content not available on local media, </a:t>
            </a:r>
            <a:r>
              <a:rPr lang="en-US" dirty="0" smtClean="0"/>
              <a:t>despite constraints on how they can deliver </a:t>
            </a:r>
            <a:r>
              <a:rPr lang="en-US" dirty="0"/>
              <a:t>politically sensitive content</a:t>
            </a:r>
            <a:r>
              <a:rPr lang="en-US" dirty="0" smtClean="0"/>
              <a:t>.</a:t>
            </a:r>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7</a:t>
            </a:fld>
            <a:endParaRPr lang="en-US"/>
          </a:p>
        </p:txBody>
      </p:sp>
    </p:spTree>
    <p:extLst>
      <p:ext uri="{BB962C8B-B14F-4D97-AF65-F5344CB8AC3E}">
        <p14:creationId xmlns:p14="http://schemas.microsoft.com/office/powerpoint/2010/main" val="1465273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smtClean="0"/>
              <a:t>Weekly </a:t>
            </a:r>
            <a:r>
              <a:rPr lang="en-US" dirty="0"/>
              <a:t>use of digital “packages” for newsgathering among Cubans is 40%, behind TV (88%) and more closely trailing radio (55%) as a weekly source of news and information. </a:t>
            </a:r>
            <a:endParaRPr lang="en-US" dirty="0" smtClean="0"/>
          </a:p>
          <a:p>
            <a:pPr marL="171039" indent="-171039">
              <a:buFont typeface="Arial" panose="020B0604020202020204" pitchFamily="34" charset="0"/>
              <a:buChar char="•"/>
            </a:pPr>
            <a:r>
              <a:rPr lang="en-US" dirty="0" smtClean="0"/>
              <a:t>Following </a:t>
            </a:r>
            <a:r>
              <a:rPr lang="en-US" dirty="0"/>
              <a:t>news online is somewhat less common, but over a third of adults (34%) use internet once or more a week, while a statistically equal percentage (32%) use social media for newsgathering. </a:t>
            </a:r>
            <a:endParaRPr lang="en-US" dirty="0" smtClean="0"/>
          </a:p>
          <a:p>
            <a:pPr marL="171039" indent="-171039">
              <a:buFont typeface="Arial" panose="020B0604020202020204" pitchFamily="34" charset="0"/>
              <a:buChar char="•"/>
            </a:pPr>
            <a:r>
              <a:rPr lang="en-US" dirty="0" smtClean="0"/>
              <a:t>While </a:t>
            </a:r>
            <a:r>
              <a:rPr lang="en-US" dirty="0"/>
              <a:t>much internet access is via Wi-Fi on mobiles, mobile apps are less popular news sources though used by 25% weekly to stay informed.</a:t>
            </a:r>
          </a:p>
        </p:txBody>
      </p:sp>
      <p:sp>
        <p:nvSpPr>
          <p:cNvPr id="4" name="Slide Number Placeholder 3"/>
          <p:cNvSpPr>
            <a:spLocks noGrp="1"/>
          </p:cNvSpPr>
          <p:nvPr>
            <p:ph type="sldNum" sz="quarter" idx="10"/>
          </p:nvPr>
        </p:nvSpPr>
        <p:spPr/>
        <p:txBody>
          <a:bodyPr/>
          <a:lstStyle/>
          <a:p>
            <a:fld id="{0BDC1A42-E56B-4707-BCDF-6E8E1D5BC9F7}" type="slidenum">
              <a:rPr lang="en-US" smtClean="0"/>
              <a:t>8</a:t>
            </a:fld>
            <a:endParaRPr lang="en-US"/>
          </a:p>
        </p:txBody>
      </p:sp>
    </p:spTree>
    <p:extLst>
      <p:ext uri="{BB962C8B-B14F-4D97-AF65-F5344CB8AC3E}">
        <p14:creationId xmlns:p14="http://schemas.microsoft.com/office/powerpoint/2010/main" val="418589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171039" indent="-171039">
              <a:buFont typeface="Arial" panose="020B0604020202020204" pitchFamily="34" charset="0"/>
              <a:buChar char="•"/>
            </a:pPr>
            <a:r>
              <a:rPr lang="en-US" dirty="0" smtClean="0"/>
              <a:t>Use of offline digital packages as a weekly news source differs from online media in that women are more likely than men to use them for news (44% compared to 36%),</a:t>
            </a:r>
          </a:p>
          <a:p>
            <a:pPr marL="171039" indent="-171039">
              <a:buFont typeface="Arial" panose="020B0604020202020204" pitchFamily="34" charset="0"/>
              <a:buChar char="•"/>
            </a:pPr>
            <a:r>
              <a:rPr lang="en-US" dirty="0" smtClean="0"/>
              <a:t>The difference in the 43% in urban vs. 34% in rural areas following news on </a:t>
            </a:r>
            <a:r>
              <a:rPr lang="en-US" dirty="0" err="1" smtClean="0"/>
              <a:t>paquetes</a:t>
            </a:r>
            <a:r>
              <a:rPr lang="en-US" dirty="0" smtClean="0"/>
              <a:t> is wider than the urban-rural gap in use of internet for news.</a:t>
            </a:r>
          </a:p>
          <a:p>
            <a:pPr marL="171039" indent="-171039">
              <a:buFont typeface="Arial" panose="020B0604020202020204" pitchFamily="34" charset="0"/>
              <a:buChar char="•"/>
            </a:pPr>
            <a:r>
              <a:rPr lang="en-US" dirty="0" smtClean="0"/>
              <a:t>Weekly use of </a:t>
            </a:r>
            <a:r>
              <a:rPr lang="en-US" i="1" dirty="0" err="1" smtClean="0"/>
              <a:t>paquetes</a:t>
            </a:r>
            <a:r>
              <a:rPr lang="en-US" dirty="0" smtClean="0"/>
              <a:t> for news is even across regions of Cuba at around four in ten adults</a:t>
            </a:r>
          </a:p>
          <a:p>
            <a:pPr marL="171039" indent="-171039">
              <a:buFont typeface="Arial" panose="020B0604020202020204" pitchFamily="34" charset="0"/>
              <a:buChar char="•"/>
            </a:pPr>
            <a:r>
              <a:rPr lang="en-US" dirty="0" smtClean="0"/>
              <a:t>However, while “packages” are also most popular among those under 35 (52%) and their weekly use for news falls by up to half with age, it does not drop as low as does use of online media for news among the oldest Cubans. A quarter (25%) of those 55 and older use digital “packages” weekly for news</a:t>
            </a:r>
            <a:endParaRPr lang="en-US" dirty="0"/>
          </a:p>
        </p:txBody>
      </p:sp>
      <p:sp>
        <p:nvSpPr>
          <p:cNvPr id="4" name="Slide Number Placeholder 3"/>
          <p:cNvSpPr>
            <a:spLocks noGrp="1"/>
          </p:cNvSpPr>
          <p:nvPr>
            <p:ph type="sldNum" sz="quarter" idx="10"/>
          </p:nvPr>
        </p:nvSpPr>
        <p:spPr/>
        <p:txBody>
          <a:bodyPr/>
          <a:lstStyle/>
          <a:p>
            <a:fld id="{0BDC1A42-E56B-4707-BCDF-6E8E1D5BC9F7}" type="slidenum">
              <a:rPr lang="en-US" smtClean="0"/>
              <a:t>9</a:t>
            </a:fld>
            <a:endParaRPr lang="en-US"/>
          </a:p>
        </p:txBody>
      </p:sp>
    </p:spTree>
    <p:extLst>
      <p:ext uri="{BB962C8B-B14F-4D97-AF65-F5344CB8AC3E}">
        <p14:creationId xmlns:p14="http://schemas.microsoft.com/office/powerpoint/2010/main" val="293612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07AAD8-385F-48FB-B62C-1FD7A6569988}"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9DA43-2609-437F-9E6A-593A1988822C}" type="slidenum">
              <a:rPr lang="en-US" smtClean="0"/>
              <a:t>‹#›</a:t>
            </a:fld>
            <a:endParaRPr lang="en-US"/>
          </a:p>
        </p:txBody>
      </p:sp>
      <p:cxnSp>
        <p:nvCxnSpPr>
          <p:cNvPr id="8" name="Straight Connector 7"/>
          <p:cNvCxnSpPr/>
          <p:nvPr/>
        </p:nvCxnSpPr>
        <p:spPr>
          <a:xfrm>
            <a:off x="508000" y="3401218"/>
            <a:ext cx="114604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2384A0-9132-413D-8D59-43AE4134344E}"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32152-8926-4817-89A3-E3504B29CD8A}"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872E2-82ED-4252-8A56-76D576A1ED70}"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89480-28E7-4D11-8B97-587822B51072}"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9DA43-2609-437F-9E6A-593A1988822C}"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143385-9287-496D-AE04-A75294341DD9}"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5AB690-0DC1-4D85-A232-CF4D844E7A7C}" type="datetime1">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C9DA43-2609-437F-9E6A-593A1988822C}"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36836F-FB5F-4AAA-87D5-5E2FD75F5350}" type="datetime1">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C9DA43-2609-437F-9E6A-593A1988822C}" type="slidenum">
              <a:rPr lang="en-US" smtClean="0"/>
              <a:t>‹#›</a:t>
            </a:fld>
            <a:endParaRPr lang="en-US"/>
          </a:p>
        </p:txBody>
      </p:sp>
      <p:pic>
        <p:nvPicPr>
          <p:cNvPr id="6" name="Picture 5">
            <a:extLst>
              <a:ext uri="{FF2B5EF4-FFF2-40B4-BE49-F238E27FC236}">
                <a16:creationId xmlns:a16="http://schemas.microsoft.com/office/drawing/2014/main" xmlns="" id="{C88C4FD7-418C-4134-91EF-1412A212BF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48800" y="6010030"/>
            <a:ext cx="959477" cy="719608"/>
          </a:xfrm>
          <a:prstGeom prst="rect">
            <a:avLst/>
          </a:prstGeom>
        </p:spPr>
      </p:pic>
      <p:pic>
        <p:nvPicPr>
          <p:cNvPr id="7" name="Picture 6">
            <a:extLst>
              <a:ext uri="{FF2B5EF4-FFF2-40B4-BE49-F238E27FC236}">
                <a16:creationId xmlns:a16="http://schemas.microsoft.com/office/drawing/2014/main" xmlns="" id="{139908CE-04D6-43F0-B791-3692D1B2DEC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64800" y="6048131"/>
            <a:ext cx="1146123" cy="58165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C15C1-0678-41E2-AC35-9FD13DE0886D}" type="datetime1">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707530-B71C-4321-AB8B-1B1F52F1C836}"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9DA43-2609-437F-9E6A-593A1988822C}"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745932-DC4B-4FB0-9DE7-B6B1C9278C80}"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9DA43-2609-437F-9E6A-593A198882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0EDE2D3-D5B8-4D43-9409-D9675EFFF2D0}" type="datetime1">
              <a:rPr lang="en-US" smtClean="0"/>
              <a:t>11/7/2017</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EC9DA43-2609-437F-9E6A-593A198882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990601"/>
            <a:ext cx="8686800" cy="2308225"/>
          </a:xfrm>
        </p:spPr>
        <p:txBody>
          <a:bodyPr/>
          <a:lstStyle/>
          <a:p>
            <a:r>
              <a:rPr lang="en-US" sz="3600" cap="none" dirty="0"/>
              <a:t>Pandora’s Box Is Open!</a:t>
            </a:r>
            <a:br>
              <a:rPr lang="en-US" sz="3600" cap="none" dirty="0"/>
            </a:br>
            <a:r>
              <a:rPr lang="en-US" sz="3600" cap="none" dirty="0"/>
              <a:t>Reaching the Cuban People on All Platforms</a:t>
            </a:r>
          </a:p>
        </p:txBody>
      </p:sp>
      <p:sp>
        <p:nvSpPr>
          <p:cNvPr id="3" name="Subtitle 2"/>
          <p:cNvSpPr>
            <a:spLocks noGrp="1"/>
          </p:cNvSpPr>
          <p:nvPr>
            <p:ph type="subTitle" idx="1"/>
          </p:nvPr>
        </p:nvSpPr>
        <p:spPr>
          <a:xfrm>
            <a:off x="1828800" y="5553063"/>
            <a:ext cx="4343400" cy="762000"/>
          </a:xfrm>
          <a:solidFill>
            <a:schemeClr val="bg1"/>
          </a:solidFill>
        </p:spPr>
        <p:txBody>
          <a:bodyPr>
            <a:noAutofit/>
          </a:bodyPr>
          <a:lstStyle/>
          <a:p>
            <a:r>
              <a:rPr lang="en-US" sz="2000" dirty="0"/>
              <a:t>Cuba Internet Freedom Conference</a:t>
            </a:r>
          </a:p>
          <a:p>
            <a:r>
              <a:rPr lang="en-US" sz="2000" dirty="0"/>
              <a:t>8</a:t>
            </a:r>
            <a:r>
              <a:rPr lang="en-US" sz="2000" dirty="0"/>
              <a:t> </a:t>
            </a:r>
            <a:r>
              <a:rPr lang="en-US" sz="2000" dirty="0"/>
              <a:t>November 2017</a:t>
            </a:r>
          </a:p>
          <a:p>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303" y="5181600"/>
            <a:ext cx="1504926" cy="150492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0" y="5289538"/>
            <a:ext cx="1905000" cy="1289050"/>
          </a:xfrm>
          <a:prstGeom prst="rect">
            <a:avLst/>
          </a:prstGeom>
        </p:spPr>
      </p:pic>
      <p:sp>
        <p:nvSpPr>
          <p:cNvPr id="8" name="Title 1"/>
          <p:cNvSpPr txBox="1">
            <a:spLocks/>
          </p:cNvSpPr>
          <p:nvPr/>
        </p:nvSpPr>
        <p:spPr>
          <a:xfrm>
            <a:off x="1850721" y="3581401"/>
            <a:ext cx="8686800"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r>
              <a:rPr lang="en-US" sz="3600" cap="none" dirty="0"/>
              <a:t>2017 National Survey of Cuba</a:t>
            </a:r>
          </a:p>
        </p:txBody>
      </p:sp>
    </p:spTree>
    <p:extLst>
      <p:ext uri="{BB962C8B-B14F-4D97-AF65-F5344CB8AC3E}">
        <p14:creationId xmlns:p14="http://schemas.microsoft.com/office/powerpoint/2010/main" val="196835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47700" y="381000"/>
            <a:ext cx="10896600" cy="858183"/>
          </a:xfrm>
          <a:prstGeom prst="rect">
            <a:avLst/>
          </a:prstGeom>
        </p:spPr>
        <p:txBody>
          <a:bodyPr vert="horz" wrap="square" lIns="0" tIns="240283" rIns="0" bIns="0" rtlCol="0" anchor="ctr">
            <a:spAutoFit/>
          </a:bodyPr>
          <a:lstStyle/>
          <a:p>
            <a:pPr marL="12700"/>
            <a:r>
              <a:rPr lang="en-US" spc="-85" dirty="0"/>
              <a:t>Half of Cubans Use Foreign Content on </a:t>
            </a:r>
            <a:r>
              <a:rPr lang="en-US" i="1" spc="-85" dirty="0" err="1"/>
              <a:t>Paquetes</a:t>
            </a:r>
            <a:endParaRPr dirty="0">
              <a:solidFill>
                <a:srgbClr val="FF0000"/>
              </a:solidFill>
              <a:latin typeface="Arial"/>
              <a:cs typeface="Arial"/>
            </a:endParaRPr>
          </a:p>
        </p:txBody>
      </p:sp>
      <p:graphicFrame>
        <p:nvGraphicFramePr>
          <p:cNvPr id="5" name="Chart 4">
            <a:extLst>
              <a:ext uri="{FF2B5EF4-FFF2-40B4-BE49-F238E27FC236}">
                <a16:creationId xmlns:a16="http://schemas.microsoft.com/office/drawing/2014/main" xmlns="" id="{E248B797-C3A1-480B-8592-D739F42AF010}"/>
              </a:ext>
            </a:extLst>
          </p:cNvPr>
          <p:cNvGraphicFramePr>
            <a:graphicFrameLocks noChangeAspect="1"/>
          </p:cNvGraphicFramePr>
          <p:nvPr>
            <p:extLst>
              <p:ext uri="{D42A27DB-BD31-4B8C-83A1-F6EECF244321}">
                <p14:modId xmlns:p14="http://schemas.microsoft.com/office/powerpoint/2010/main" val="972802875"/>
              </p:ext>
            </p:extLst>
          </p:nvPr>
        </p:nvGraphicFramePr>
        <p:xfrm>
          <a:off x="2286000" y="1600200"/>
          <a:ext cx="7620000" cy="43434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xmlns="" id="{572D45C4-797C-4515-8308-8C2FBCF00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0" name="Picture 9">
            <a:extLst>
              <a:ext uri="{FF2B5EF4-FFF2-40B4-BE49-F238E27FC236}">
                <a16:creationId xmlns:a16="http://schemas.microsoft.com/office/drawing/2014/main" xmlns="" id="{D9DE581F-0FB9-4F99-9992-9EDC48A89A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1" name="Slide Number Placeholder 3"/>
          <p:cNvSpPr>
            <a:spLocks noGrp="1"/>
          </p:cNvSpPr>
          <p:nvPr>
            <p:ph type="sldNum" sz="quarter" idx="12"/>
          </p:nvPr>
        </p:nvSpPr>
        <p:spPr>
          <a:xfrm>
            <a:off x="11430000" y="24414"/>
            <a:ext cx="431800" cy="256032"/>
          </a:xfrm>
        </p:spPr>
        <p:txBody>
          <a:bodyPr/>
          <a:lstStyle/>
          <a:p>
            <a:r>
              <a:rPr lang="en-US" dirty="0" smtClean="0"/>
              <a:t>10</a:t>
            </a:r>
            <a:endParaRPr lang="en-US" dirty="0"/>
          </a:p>
        </p:txBody>
      </p:sp>
    </p:spTree>
    <p:extLst>
      <p:ext uri="{BB962C8B-B14F-4D97-AF65-F5344CB8AC3E}">
        <p14:creationId xmlns:p14="http://schemas.microsoft.com/office/powerpoint/2010/main" val="152272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1200" y="1191400"/>
            <a:ext cx="8229600" cy="1350625"/>
          </a:xfrm>
          <a:prstGeom prst="rect">
            <a:avLst/>
          </a:prstGeom>
        </p:spPr>
        <p:txBody>
          <a:bodyPr vert="horz" wrap="square" lIns="0" tIns="240283" rIns="0" bIns="0" rtlCol="0" anchor="ctr">
            <a:spAutoFit/>
          </a:bodyPr>
          <a:lstStyle/>
          <a:p>
            <a:pPr marL="12700"/>
            <a:r>
              <a:rPr lang="en-US" sz="3600" spc="-85" dirty="0" err="1"/>
              <a:t>Martí’s</a:t>
            </a:r>
            <a:r>
              <a:rPr lang="en-US" sz="3600" spc="-85" dirty="0"/>
              <a:t> Use of Multimedia Strategy to </a:t>
            </a:r>
            <a:br>
              <a:rPr lang="en-US" sz="3600" spc="-85" dirty="0"/>
            </a:br>
            <a:r>
              <a:rPr lang="en-US" sz="3600" spc="-85" dirty="0"/>
              <a:t>Reach </a:t>
            </a:r>
            <a:r>
              <a:rPr lang="en-US" sz="3600" spc="-85" dirty="0" smtClean="0"/>
              <a:t>and Serve Audiences </a:t>
            </a:r>
            <a:r>
              <a:rPr lang="en-US" sz="3600" spc="-85" dirty="0"/>
              <a:t>in Cuba</a:t>
            </a:r>
            <a:endParaRPr sz="3600" dirty="0">
              <a:solidFill>
                <a:srgbClr val="FF0000"/>
              </a:solidFill>
              <a:latin typeface="Arial"/>
              <a:cs typeface="Arial"/>
            </a:endParaRPr>
          </a:p>
        </p:txBody>
      </p:sp>
      <p:pic>
        <p:nvPicPr>
          <p:cNvPr id="6" name="Picture 5">
            <a:extLst>
              <a:ext uri="{FF2B5EF4-FFF2-40B4-BE49-F238E27FC236}">
                <a16:creationId xmlns:a16="http://schemas.microsoft.com/office/drawing/2014/main" xmlns="" id="{572D45C4-797C-4515-8308-8C2FBCF00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7" name="Picture 6">
            <a:extLst>
              <a:ext uri="{FF2B5EF4-FFF2-40B4-BE49-F238E27FC236}">
                <a16:creationId xmlns:a16="http://schemas.microsoft.com/office/drawing/2014/main" xmlns="" id="{D9DE581F-0FB9-4F99-9992-9EDC48A89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8" name="Slide Number Placeholder 3"/>
          <p:cNvSpPr>
            <a:spLocks noGrp="1"/>
          </p:cNvSpPr>
          <p:nvPr>
            <p:ph type="sldNum" sz="quarter" idx="12"/>
          </p:nvPr>
        </p:nvSpPr>
        <p:spPr>
          <a:xfrm>
            <a:off x="11430000" y="24414"/>
            <a:ext cx="431800" cy="256032"/>
          </a:xfrm>
        </p:spPr>
        <p:txBody>
          <a:bodyPr/>
          <a:lstStyle/>
          <a:p>
            <a:r>
              <a:rPr lang="en-US" dirty="0" smtClean="0"/>
              <a:t>11</a:t>
            </a:r>
            <a:endParaRPr lang="en-US" dirty="0"/>
          </a:p>
        </p:txBody>
      </p:sp>
    </p:spTree>
    <p:extLst>
      <p:ext uri="{BB962C8B-B14F-4D97-AF65-F5344CB8AC3E}">
        <p14:creationId xmlns:p14="http://schemas.microsoft.com/office/powerpoint/2010/main" val="425455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424498"/>
            <a:ext cx="11430000" cy="827405"/>
          </a:xfrm>
          <a:prstGeom prst="rect">
            <a:avLst/>
          </a:prstGeom>
        </p:spPr>
        <p:txBody>
          <a:bodyPr vert="horz" wrap="square" lIns="0" tIns="240283" rIns="0" bIns="0" rtlCol="0" anchor="ctr">
            <a:spAutoFit/>
          </a:bodyPr>
          <a:lstStyle/>
          <a:p>
            <a:pPr marL="12700"/>
            <a:r>
              <a:rPr lang="en-US" sz="3800" spc="-85" dirty="0"/>
              <a:t>Multiplatform Strategy </a:t>
            </a:r>
            <a:r>
              <a:rPr lang="en-US" sz="3800" spc="-85" dirty="0"/>
              <a:t>Delivers </a:t>
            </a:r>
            <a:r>
              <a:rPr lang="en-US" sz="3800" spc="-85" dirty="0" err="1" smtClean="0"/>
              <a:t>Martí</a:t>
            </a:r>
            <a:r>
              <a:rPr lang="en-US" sz="3800" spc="-85" dirty="0" smtClean="0"/>
              <a:t> Content </a:t>
            </a:r>
            <a:r>
              <a:rPr lang="en-US" sz="3800" spc="-85" dirty="0"/>
              <a:t>to Cubans</a:t>
            </a:r>
            <a:endParaRPr sz="3800" dirty="0">
              <a:solidFill>
                <a:srgbClr val="FF0000"/>
              </a:solidFill>
              <a:latin typeface="Arial"/>
              <a:cs typeface="Arial"/>
            </a:endParaRPr>
          </a:p>
        </p:txBody>
      </p:sp>
      <p:graphicFrame>
        <p:nvGraphicFramePr>
          <p:cNvPr id="5" name="Chart 4">
            <a:extLst>
              <a:ext uri="{FF2B5EF4-FFF2-40B4-BE49-F238E27FC236}">
                <a16:creationId xmlns:a16="http://schemas.microsoft.com/office/drawing/2014/main" xmlns="" id="{E248B797-C3A1-480B-8592-D739F42AF010}"/>
              </a:ext>
            </a:extLst>
          </p:cNvPr>
          <p:cNvGraphicFramePr>
            <a:graphicFrameLocks noChangeAspect="1"/>
          </p:cNvGraphicFramePr>
          <p:nvPr>
            <p:extLst>
              <p:ext uri="{D42A27DB-BD31-4B8C-83A1-F6EECF244321}">
                <p14:modId xmlns:p14="http://schemas.microsoft.com/office/powerpoint/2010/main" val="2985287778"/>
              </p:ext>
            </p:extLst>
          </p:nvPr>
        </p:nvGraphicFramePr>
        <p:xfrm>
          <a:off x="1069428" y="1447800"/>
          <a:ext cx="76200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E9E959E0-D9BA-4D95-B281-F236024A397A}"/>
              </a:ext>
            </a:extLst>
          </p:cNvPr>
          <p:cNvGraphicFramePr/>
          <p:nvPr>
            <p:extLst>
              <p:ext uri="{D42A27DB-BD31-4B8C-83A1-F6EECF244321}">
                <p14:modId xmlns:p14="http://schemas.microsoft.com/office/powerpoint/2010/main" val="3470591049"/>
              </p:ext>
            </p:extLst>
          </p:nvPr>
        </p:nvGraphicFramePr>
        <p:xfrm>
          <a:off x="6661357" y="2726296"/>
          <a:ext cx="4056141" cy="3691408"/>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a:extLst>
              <a:ext uri="{FF2B5EF4-FFF2-40B4-BE49-F238E27FC236}">
                <a16:creationId xmlns:a16="http://schemas.microsoft.com/office/drawing/2014/main" xmlns="" id="{572D45C4-797C-4515-8308-8C2FBCF006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1" name="Picture 10">
            <a:extLst>
              <a:ext uri="{FF2B5EF4-FFF2-40B4-BE49-F238E27FC236}">
                <a16:creationId xmlns:a16="http://schemas.microsoft.com/office/drawing/2014/main" xmlns="" id="{D9DE581F-0FB9-4F99-9992-9EDC48A89A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2" name="Slide Number Placeholder 3"/>
          <p:cNvSpPr>
            <a:spLocks noGrp="1"/>
          </p:cNvSpPr>
          <p:nvPr>
            <p:ph type="sldNum" sz="quarter" idx="12"/>
          </p:nvPr>
        </p:nvSpPr>
        <p:spPr>
          <a:xfrm>
            <a:off x="11430000" y="24414"/>
            <a:ext cx="431800" cy="256032"/>
          </a:xfrm>
        </p:spPr>
        <p:txBody>
          <a:bodyPr/>
          <a:lstStyle/>
          <a:p>
            <a:r>
              <a:rPr lang="en-US" dirty="0" smtClean="0"/>
              <a:t>1</a:t>
            </a:r>
            <a:fld id="{FEC9DA43-2609-437F-9E6A-593A1988822C}" type="slidenum">
              <a:rPr lang="en-US" smtClean="0"/>
              <a:t>2</a:t>
            </a:fld>
            <a:endParaRPr lang="en-US" dirty="0"/>
          </a:p>
        </p:txBody>
      </p:sp>
    </p:spTree>
    <p:extLst>
      <p:ext uri="{BB962C8B-B14F-4D97-AF65-F5344CB8AC3E}">
        <p14:creationId xmlns:p14="http://schemas.microsoft.com/office/powerpoint/2010/main" val="355025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15359" y="381000"/>
            <a:ext cx="8460509" cy="858183"/>
          </a:xfrm>
          <a:prstGeom prst="rect">
            <a:avLst/>
          </a:prstGeom>
        </p:spPr>
        <p:txBody>
          <a:bodyPr vert="horz" wrap="square" lIns="0" tIns="240283" rIns="0" bIns="0" rtlCol="0" anchor="ctr">
            <a:spAutoFit/>
          </a:bodyPr>
          <a:lstStyle/>
          <a:p>
            <a:pPr marL="12700"/>
            <a:r>
              <a:rPr lang="en-US" spc="-85" dirty="0"/>
              <a:t>Users and Their Perceptions of </a:t>
            </a:r>
            <a:r>
              <a:rPr lang="en-US" spc="-85" dirty="0" err="1" smtClean="0"/>
              <a:t>Martí</a:t>
            </a:r>
            <a:endParaRPr sz="1800" dirty="0">
              <a:solidFill>
                <a:srgbClr val="FF0000"/>
              </a:solidFill>
              <a:latin typeface="Arial"/>
              <a:cs typeface="Arial"/>
            </a:endParaRPr>
          </a:p>
        </p:txBody>
      </p:sp>
      <p:graphicFrame>
        <p:nvGraphicFramePr>
          <p:cNvPr id="6" name="Chart 5">
            <a:extLst>
              <a:ext uri="{FF2B5EF4-FFF2-40B4-BE49-F238E27FC236}">
                <a16:creationId xmlns:a16="http://schemas.microsoft.com/office/drawing/2014/main" xmlns="" id="{B837E118-5470-44AD-9ECD-D3756A1A8EA9}"/>
              </a:ext>
            </a:extLst>
          </p:cNvPr>
          <p:cNvGraphicFramePr/>
          <p:nvPr>
            <p:extLst>
              <p:ext uri="{D42A27DB-BD31-4B8C-83A1-F6EECF244321}">
                <p14:modId xmlns:p14="http://schemas.microsoft.com/office/powerpoint/2010/main" val="955150916"/>
              </p:ext>
            </p:extLst>
          </p:nvPr>
        </p:nvGraphicFramePr>
        <p:xfrm>
          <a:off x="466097" y="1456696"/>
          <a:ext cx="8757912" cy="4745328"/>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xmlns="" id="{572D45C4-797C-4515-8308-8C2FBCF00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8" name="Picture 7">
            <a:extLst>
              <a:ext uri="{FF2B5EF4-FFF2-40B4-BE49-F238E27FC236}">
                <a16:creationId xmlns:a16="http://schemas.microsoft.com/office/drawing/2014/main" xmlns="" id="{D9DE581F-0FB9-4F99-9992-9EDC48A89A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9" name="TextBox 8"/>
          <p:cNvSpPr txBox="1"/>
          <p:nvPr/>
        </p:nvSpPr>
        <p:spPr>
          <a:xfrm>
            <a:off x="5791200" y="5257800"/>
            <a:ext cx="5943600" cy="1354217"/>
          </a:xfrm>
          <a:prstGeom prst="rect">
            <a:avLst/>
          </a:prstGeom>
          <a:noFill/>
          <a:ln>
            <a:solidFill>
              <a:sysClr val="window" lastClr="FFFFFF">
                <a:lumMod val="50000"/>
              </a:sysClr>
            </a:solidFill>
          </a:ln>
        </p:spPr>
        <p:txBody>
          <a:bodyPr wrap="square" rtlCol="0">
            <a:spAutoFit/>
          </a:bodyPr>
          <a:lstStyle/>
          <a:p>
            <a:pPr marL="285750" indent="-285750">
              <a:spcAft>
                <a:spcPts val="600"/>
              </a:spcAft>
              <a:buFont typeface="Arial" panose="020B0604020202020204" pitchFamily="34" charset="0"/>
              <a:buChar char="•"/>
            </a:pPr>
            <a:r>
              <a:rPr lang="en-US" dirty="0" smtClean="0"/>
              <a:t>97% of weekly users trust news from </a:t>
            </a:r>
            <a:r>
              <a:rPr lang="en-US" dirty="0" err="1" smtClean="0"/>
              <a:t>Martí</a:t>
            </a:r>
            <a:endParaRPr lang="en-US" dirty="0" smtClean="0"/>
          </a:p>
          <a:p>
            <a:pPr marL="285750" indent="-285750">
              <a:spcAft>
                <a:spcPts val="600"/>
              </a:spcAft>
              <a:buFont typeface="Arial" panose="020B0604020202020204" pitchFamily="34" charset="0"/>
              <a:buChar char="•"/>
            </a:pPr>
            <a:r>
              <a:rPr lang="en-US" dirty="0" smtClean="0"/>
              <a:t>79% say </a:t>
            </a:r>
            <a:r>
              <a:rPr lang="en-US" dirty="0" err="1" smtClean="0"/>
              <a:t>Martí</a:t>
            </a:r>
            <a:r>
              <a:rPr lang="en-US" dirty="0" smtClean="0"/>
              <a:t> provides news not available elsewhere</a:t>
            </a:r>
          </a:p>
          <a:p>
            <a:pPr marL="285750" indent="-285750">
              <a:spcAft>
                <a:spcPts val="600"/>
              </a:spcAft>
              <a:buFont typeface="Arial" panose="020B0604020202020204" pitchFamily="34" charset="0"/>
              <a:buChar char="•"/>
            </a:pPr>
            <a:r>
              <a:rPr lang="en-US" dirty="0" smtClean="0"/>
              <a:t>75% say </a:t>
            </a:r>
            <a:r>
              <a:rPr lang="en-US" dirty="0" err="1" smtClean="0"/>
              <a:t>Martí</a:t>
            </a:r>
            <a:r>
              <a:rPr lang="en-US" dirty="0" smtClean="0"/>
              <a:t> helps them form their own opinions on important issues</a:t>
            </a:r>
            <a:endParaRPr lang="en-US" dirty="0"/>
          </a:p>
        </p:txBody>
      </p:sp>
      <p:sp>
        <p:nvSpPr>
          <p:cNvPr id="10" name="Slide Number Placeholder 3"/>
          <p:cNvSpPr>
            <a:spLocks noGrp="1"/>
          </p:cNvSpPr>
          <p:nvPr>
            <p:ph type="sldNum" sz="quarter" idx="12"/>
          </p:nvPr>
        </p:nvSpPr>
        <p:spPr>
          <a:xfrm>
            <a:off x="11430000" y="24414"/>
            <a:ext cx="431800" cy="256032"/>
          </a:xfrm>
        </p:spPr>
        <p:txBody>
          <a:bodyPr/>
          <a:lstStyle/>
          <a:p>
            <a:r>
              <a:rPr lang="en-US" dirty="0" smtClean="0"/>
              <a:t>13</a:t>
            </a:r>
            <a:endParaRPr lang="en-US" dirty="0"/>
          </a:p>
        </p:txBody>
      </p:sp>
    </p:spTree>
    <p:extLst>
      <p:ext uri="{BB962C8B-B14F-4D97-AF65-F5344CB8AC3E}">
        <p14:creationId xmlns:p14="http://schemas.microsoft.com/office/powerpoint/2010/main" val="191877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990600"/>
          </a:xfrm>
        </p:spPr>
        <p:txBody>
          <a:bodyPr/>
          <a:lstStyle/>
          <a:p>
            <a:r>
              <a:rPr lang="en-US" dirty="0" smtClean="0">
                <a:latin typeface="Arial" panose="020B0604020202020204" pitchFamily="34" charset="0"/>
                <a:cs typeface="Arial" panose="020B0604020202020204" pitchFamily="34" charset="0"/>
              </a:rPr>
              <a:t>Methodology</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447800"/>
            <a:ext cx="8229600" cy="4876800"/>
          </a:xfrm>
        </p:spPr>
        <p:txBody>
          <a:bodyPr>
            <a:normAutofit/>
          </a:bodyPr>
          <a:lstStyle/>
          <a:p>
            <a:r>
              <a:rPr lang="en-US" dirty="0">
                <a:latin typeface="Calibri" pitchFamily="34" charset="0"/>
                <a:cs typeface="Calibri" pitchFamily="34" charset="0"/>
              </a:rPr>
              <a:t>Conducted February-March 2017, face-to-face in households</a:t>
            </a:r>
          </a:p>
          <a:p>
            <a:r>
              <a:rPr lang="en-US" dirty="0">
                <a:latin typeface="Calibri" pitchFamily="34" charset="0"/>
                <a:cs typeface="Calibri" pitchFamily="34" charset="0"/>
              </a:rPr>
              <a:t>National probability sample of 1,478 adults 18 or older, representative of 8.9 million Cubans</a:t>
            </a:r>
          </a:p>
          <a:p>
            <a:r>
              <a:rPr lang="en-US" dirty="0">
                <a:latin typeface="Calibri" pitchFamily="34" charset="0"/>
                <a:cs typeface="Calibri" pitchFamily="34" charset="0"/>
              </a:rPr>
              <a:t>Interviews allocated proportionate to adult population across all provinces and among </a:t>
            </a:r>
            <a:r>
              <a:rPr lang="en-US" dirty="0" err="1">
                <a:latin typeface="Calibri" pitchFamily="34" charset="0"/>
                <a:cs typeface="Calibri" pitchFamily="34" charset="0"/>
              </a:rPr>
              <a:t>municipios</a:t>
            </a:r>
            <a:r>
              <a:rPr lang="en-US" dirty="0">
                <a:latin typeface="Calibri" pitchFamily="34" charset="0"/>
                <a:cs typeface="Calibri" pitchFamily="34" charset="0"/>
              </a:rPr>
              <a:t> of different sizes</a:t>
            </a:r>
          </a:p>
          <a:p>
            <a:r>
              <a:rPr lang="en-US" dirty="0">
                <a:latin typeface="Calibri" pitchFamily="34" charset="0"/>
                <a:cs typeface="Calibri" pitchFamily="34" charset="0"/>
              </a:rPr>
              <a:t>An adult </a:t>
            </a:r>
            <a:r>
              <a:rPr lang="en-US" dirty="0" smtClean="0">
                <a:latin typeface="Calibri" pitchFamily="34" charset="0"/>
                <a:cs typeface="Calibri" pitchFamily="34" charset="0"/>
              </a:rPr>
              <a:t>was </a:t>
            </a:r>
            <a:r>
              <a:rPr lang="en-US" dirty="0">
                <a:latin typeface="Calibri" pitchFamily="34" charset="0"/>
                <a:cs typeface="Calibri" pitchFamily="34" charset="0"/>
              </a:rPr>
              <a:t>randomly selected in 96% of the households where contact was attempted; 75% of selected respondents completed an interview</a:t>
            </a:r>
          </a:p>
          <a:p>
            <a:r>
              <a:rPr lang="en-US" dirty="0" smtClean="0">
                <a:latin typeface="Calibri" pitchFamily="34" charset="0"/>
                <a:cs typeface="Calibri" pitchFamily="34" charset="0"/>
              </a:rPr>
              <a:t>Questions on foreign </a:t>
            </a:r>
            <a:r>
              <a:rPr lang="en-US" dirty="0">
                <a:latin typeface="Calibri" pitchFamily="34" charset="0"/>
                <a:cs typeface="Calibri" pitchFamily="34" charset="0"/>
              </a:rPr>
              <a:t>media </a:t>
            </a:r>
            <a:r>
              <a:rPr lang="en-US" dirty="0" smtClean="0">
                <a:latin typeface="Calibri" pitchFamily="34" charset="0"/>
                <a:cs typeface="Calibri" pitchFamily="34" charset="0"/>
              </a:rPr>
              <a:t>seemed to cause more respondent anxiety than did political </a:t>
            </a:r>
            <a:r>
              <a:rPr lang="en-US" dirty="0">
                <a:latin typeface="Calibri" pitchFamily="34" charset="0"/>
                <a:cs typeface="Calibri" pitchFamily="34" charset="0"/>
              </a:rPr>
              <a:t>questions in </a:t>
            </a:r>
            <a:r>
              <a:rPr lang="en-US" dirty="0" smtClean="0">
                <a:latin typeface="Calibri" pitchFamily="34" charset="0"/>
                <a:cs typeface="Calibri" pitchFamily="34" charset="0"/>
              </a:rPr>
              <a:t>our 2015 survey</a:t>
            </a:r>
            <a:endParaRPr lang="en-US" dirty="0">
              <a:latin typeface="Calibri" pitchFamily="34" charset="0"/>
              <a:cs typeface="Calibri" pitchFamily="34" charset="0"/>
            </a:endParaRPr>
          </a:p>
          <a:p>
            <a:r>
              <a:rPr lang="en-US" dirty="0" smtClean="0">
                <a:latin typeface="Calibri" pitchFamily="34" charset="0"/>
                <a:cs typeface="Calibri" pitchFamily="34" charset="0"/>
              </a:rPr>
              <a:t>Access to and use of foreign media were likely underreported.</a:t>
            </a:r>
            <a:endParaRPr lang="en-US" dirty="0">
              <a:latin typeface="Calibri" pitchFamily="34" charset="0"/>
              <a:cs typeface="Calibri" pitchFamily="34" charset="0"/>
            </a:endParaRPr>
          </a:p>
          <a:p>
            <a:endParaRPr lang="en-US" dirty="0">
              <a:latin typeface="Calibri" pitchFamily="34" charset="0"/>
              <a:cs typeface="Calibri" pitchFamily="34" charset="0"/>
            </a:endParaRPr>
          </a:p>
        </p:txBody>
      </p:sp>
      <p:sp>
        <p:nvSpPr>
          <p:cNvPr id="4" name="Slide Number Placeholder 3"/>
          <p:cNvSpPr>
            <a:spLocks noGrp="1"/>
          </p:cNvSpPr>
          <p:nvPr>
            <p:ph type="sldNum" sz="quarter" idx="12"/>
          </p:nvPr>
        </p:nvSpPr>
        <p:spPr>
          <a:xfrm>
            <a:off x="11430000" y="24414"/>
            <a:ext cx="431800" cy="256032"/>
          </a:xfrm>
        </p:spPr>
        <p:txBody>
          <a:bodyPr/>
          <a:lstStyle/>
          <a:p>
            <a:fld id="{FEC9DA43-2609-437F-9E6A-593A1988822C}" type="slidenum">
              <a:rPr lang="en-US" smtClean="0"/>
              <a:t>2</a:t>
            </a:fld>
            <a:endParaRPr lang="en-US" dirty="0"/>
          </a:p>
        </p:txBody>
      </p:sp>
      <p:pic>
        <p:nvPicPr>
          <p:cNvPr id="5" name="Picture 4">
            <a:extLst>
              <a:ext uri="{FF2B5EF4-FFF2-40B4-BE49-F238E27FC236}">
                <a16:creationId xmlns:a16="http://schemas.microsoft.com/office/drawing/2014/main" xmlns="" id="{572D45C4-797C-4515-8308-8C2FBCF00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6" name="Picture 5">
            <a:extLst>
              <a:ext uri="{FF2B5EF4-FFF2-40B4-BE49-F238E27FC236}">
                <a16:creationId xmlns:a16="http://schemas.microsoft.com/office/drawing/2014/main" xmlns="" id="{D9DE581F-0FB9-4F99-9992-9EDC48A89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Tree>
    <p:extLst>
      <p:ext uri="{BB962C8B-B14F-4D97-AF65-F5344CB8AC3E}">
        <p14:creationId xmlns:p14="http://schemas.microsoft.com/office/powerpoint/2010/main" val="132393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1200" y="1191400"/>
            <a:ext cx="8229600" cy="1350625"/>
          </a:xfrm>
          <a:prstGeom prst="rect">
            <a:avLst/>
          </a:prstGeom>
        </p:spPr>
        <p:txBody>
          <a:bodyPr vert="horz" wrap="square" lIns="0" tIns="240283" rIns="0" bIns="0" rtlCol="0" anchor="ctr">
            <a:spAutoFit/>
          </a:bodyPr>
          <a:lstStyle/>
          <a:p>
            <a:pPr marL="12700"/>
            <a:r>
              <a:rPr lang="en-US" sz="3600" spc="-85" dirty="0"/>
              <a:t>Online Access to Information:</a:t>
            </a:r>
            <a:br>
              <a:rPr lang="en-US" sz="3600" spc="-85" dirty="0"/>
            </a:br>
            <a:r>
              <a:rPr lang="en-US" sz="3600" spc="-85" dirty="0"/>
              <a:t>Internet, Mobile, Social Media &amp; Tools </a:t>
            </a:r>
            <a:endParaRPr sz="3600" dirty="0">
              <a:solidFill>
                <a:srgbClr val="FF0000"/>
              </a:solidFill>
              <a:latin typeface="Arial"/>
              <a:cs typeface="Arial"/>
            </a:endParaRPr>
          </a:p>
        </p:txBody>
      </p:sp>
      <p:pic>
        <p:nvPicPr>
          <p:cNvPr id="6" name="Picture 5">
            <a:extLst>
              <a:ext uri="{FF2B5EF4-FFF2-40B4-BE49-F238E27FC236}">
                <a16:creationId xmlns:a16="http://schemas.microsoft.com/office/drawing/2014/main" xmlns="" id="{572D45C4-797C-4515-8308-8C2FBCF00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7" name="Picture 6">
            <a:extLst>
              <a:ext uri="{FF2B5EF4-FFF2-40B4-BE49-F238E27FC236}">
                <a16:creationId xmlns:a16="http://schemas.microsoft.com/office/drawing/2014/main" xmlns="" id="{D9DE581F-0FB9-4F99-9992-9EDC48A89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8" name="Slide Number Placeholder 3"/>
          <p:cNvSpPr>
            <a:spLocks noGrp="1"/>
          </p:cNvSpPr>
          <p:nvPr>
            <p:ph type="sldNum" sz="quarter" idx="12"/>
          </p:nvPr>
        </p:nvSpPr>
        <p:spPr>
          <a:xfrm>
            <a:off x="11430000" y="24414"/>
            <a:ext cx="431800" cy="256032"/>
          </a:xfrm>
        </p:spPr>
        <p:txBody>
          <a:bodyPr/>
          <a:lstStyle/>
          <a:p>
            <a:r>
              <a:rPr lang="en-US" dirty="0" smtClean="0"/>
              <a:t>3</a:t>
            </a:r>
            <a:endParaRPr lang="en-US" dirty="0"/>
          </a:p>
        </p:txBody>
      </p:sp>
    </p:spTree>
    <p:extLst>
      <p:ext uri="{BB962C8B-B14F-4D97-AF65-F5344CB8AC3E}">
        <p14:creationId xmlns:p14="http://schemas.microsoft.com/office/powerpoint/2010/main" val="42506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25314" y="381000"/>
            <a:ext cx="9141371" cy="858183"/>
          </a:xfrm>
          <a:prstGeom prst="rect">
            <a:avLst/>
          </a:prstGeom>
        </p:spPr>
        <p:txBody>
          <a:bodyPr vert="horz" wrap="square" lIns="0" tIns="240283" rIns="0" bIns="0" rtlCol="0" anchor="ctr">
            <a:spAutoFit/>
          </a:bodyPr>
          <a:lstStyle/>
          <a:p>
            <a:pPr marL="12700"/>
            <a:r>
              <a:rPr lang="en-US" spc="-85" dirty="0"/>
              <a:t>One in Four Cubans Access Web Weekly </a:t>
            </a:r>
            <a:endParaRPr dirty="0">
              <a:solidFill>
                <a:srgbClr val="FF0000"/>
              </a:solidFill>
              <a:latin typeface="Arial"/>
              <a:cs typeface="Arial"/>
            </a:endParaRPr>
          </a:p>
        </p:txBody>
      </p:sp>
      <p:graphicFrame>
        <p:nvGraphicFramePr>
          <p:cNvPr id="11" name="Chart 10"/>
          <p:cNvGraphicFramePr/>
          <p:nvPr>
            <p:extLst>
              <p:ext uri="{D42A27DB-BD31-4B8C-83A1-F6EECF244321}">
                <p14:modId xmlns:p14="http://schemas.microsoft.com/office/powerpoint/2010/main" val="1760624418"/>
              </p:ext>
            </p:extLst>
          </p:nvPr>
        </p:nvGraphicFramePr>
        <p:xfrm>
          <a:off x="1542393" y="1600200"/>
          <a:ext cx="9144000" cy="46482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xmlns="" id="{572D45C4-797C-4515-8308-8C2FBCF00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0" name="Picture 9">
            <a:extLst>
              <a:ext uri="{FF2B5EF4-FFF2-40B4-BE49-F238E27FC236}">
                <a16:creationId xmlns:a16="http://schemas.microsoft.com/office/drawing/2014/main" xmlns="" id="{D9DE581F-0FB9-4F99-9992-9EDC48A89A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2" name="Slide Number Placeholder 3"/>
          <p:cNvSpPr>
            <a:spLocks noGrp="1"/>
          </p:cNvSpPr>
          <p:nvPr>
            <p:ph type="sldNum" sz="quarter" idx="12"/>
          </p:nvPr>
        </p:nvSpPr>
        <p:spPr>
          <a:xfrm>
            <a:off x="11430000" y="24414"/>
            <a:ext cx="431800" cy="256032"/>
          </a:xfrm>
        </p:spPr>
        <p:txBody>
          <a:bodyPr/>
          <a:lstStyle/>
          <a:p>
            <a:r>
              <a:rPr lang="en-US" dirty="0"/>
              <a:t>4</a:t>
            </a:r>
            <a:endParaRPr lang="en-US" dirty="0"/>
          </a:p>
        </p:txBody>
      </p:sp>
    </p:spTree>
    <p:extLst>
      <p:ext uri="{BB962C8B-B14F-4D97-AF65-F5344CB8AC3E}">
        <p14:creationId xmlns:p14="http://schemas.microsoft.com/office/powerpoint/2010/main" val="2054852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81099" y="335397"/>
            <a:ext cx="9829801" cy="858183"/>
          </a:xfrm>
          <a:prstGeom prst="rect">
            <a:avLst/>
          </a:prstGeom>
        </p:spPr>
        <p:txBody>
          <a:bodyPr vert="horz" wrap="square" lIns="0" tIns="240283" rIns="0" bIns="0" rtlCol="0" anchor="ctr">
            <a:spAutoFit/>
          </a:bodyPr>
          <a:lstStyle/>
          <a:p>
            <a:pPr marL="12700"/>
            <a:r>
              <a:rPr lang="en-US" spc="-85" dirty="0"/>
              <a:t>Half of Cubans Say They Use a Smartphone</a:t>
            </a:r>
            <a:endParaRPr dirty="0">
              <a:solidFill>
                <a:srgbClr val="FF0000"/>
              </a:solidFill>
              <a:latin typeface="Arial"/>
              <a:cs typeface="Arial"/>
            </a:endParaRPr>
          </a:p>
        </p:txBody>
      </p:sp>
      <p:graphicFrame>
        <p:nvGraphicFramePr>
          <p:cNvPr id="5" name="Chart 4"/>
          <p:cNvGraphicFramePr/>
          <p:nvPr>
            <p:extLst>
              <p:ext uri="{D42A27DB-BD31-4B8C-83A1-F6EECF244321}">
                <p14:modId xmlns:p14="http://schemas.microsoft.com/office/powerpoint/2010/main" val="710799899"/>
              </p:ext>
            </p:extLst>
          </p:nvPr>
        </p:nvGraphicFramePr>
        <p:xfrm>
          <a:off x="3429000" y="3464490"/>
          <a:ext cx="4800600" cy="32380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xmlns="" id="{E248B797-C3A1-480B-8592-D739F42AF010}"/>
              </a:ext>
            </a:extLst>
          </p:cNvPr>
          <p:cNvGraphicFramePr>
            <a:graphicFrameLocks noChangeAspect="1"/>
          </p:cNvGraphicFramePr>
          <p:nvPr>
            <p:extLst>
              <p:ext uri="{D42A27DB-BD31-4B8C-83A1-F6EECF244321}">
                <p14:modId xmlns:p14="http://schemas.microsoft.com/office/powerpoint/2010/main" val="2533970072"/>
              </p:ext>
            </p:extLst>
          </p:nvPr>
        </p:nvGraphicFramePr>
        <p:xfrm>
          <a:off x="2070980" y="1336604"/>
          <a:ext cx="8161212" cy="2127886"/>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8">
            <a:extLst>
              <a:ext uri="{FF2B5EF4-FFF2-40B4-BE49-F238E27FC236}">
                <a16:creationId xmlns:a16="http://schemas.microsoft.com/office/drawing/2014/main" xmlns="" id="{572D45C4-797C-4515-8308-8C2FBCF006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0" name="Picture 9">
            <a:extLst>
              <a:ext uri="{FF2B5EF4-FFF2-40B4-BE49-F238E27FC236}">
                <a16:creationId xmlns:a16="http://schemas.microsoft.com/office/drawing/2014/main" xmlns="" id="{D9DE581F-0FB9-4F99-9992-9EDC48A89A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1" name="Slide Number Placeholder 3"/>
          <p:cNvSpPr>
            <a:spLocks noGrp="1"/>
          </p:cNvSpPr>
          <p:nvPr>
            <p:ph type="sldNum" sz="quarter" idx="12"/>
          </p:nvPr>
        </p:nvSpPr>
        <p:spPr>
          <a:xfrm>
            <a:off x="11430000" y="24414"/>
            <a:ext cx="431800" cy="256032"/>
          </a:xfrm>
        </p:spPr>
        <p:txBody>
          <a:bodyPr/>
          <a:lstStyle/>
          <a:p>
            <a:r>
              <a:rPr lang="en-US" dirty="0" smtClean="0"/>
              <a:t>5</a:t>
            </a:r>
            <a:endParaRPr lang="en-US" dirty="0"/>
          </a:p>
        </p:txBody>
      </p:sp>
    </p:spTree>
    <p:extLst>
      <p:ext uri="{BB962C8B-B14F-4D97-AF65-F5344CB8AC3E}">
        <p14:creationId xmlns:p14="http://schemas.microsoft.com/office/powerpoint/2010/main" val="352787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31291" y="381001"/>
            <a:ext cx="8460509" cy="858183"/>
          </a:xfrm>
          <a:prstGeom prst="rect">
            <a:avLst/>
          </a:prstGeom>
        </p:spPr>
        <p:txBody>
          <a:bodyPr vert="horz" wrap="square" lIns="0" tIns="240283" rIns="0" bIns="0" rtlCol="0" anchor="ctr">
            <a:spAutoFit/>
          </a:bodyPr>
          <a:lstStyle/>
          <a:p>
            <a:pPr marL="12700"/>
            <a:r>
              <a:rPr lang="en-US" spc="-85" dirty="0"/>
              <a:t>Use of Selected Apps, Web Content</a:t>
            </a:r>
            <a:endParaRPr sz="1800" dirty="0">
              <a:solidFill>
                <a:srgbClr val="FF0000"/>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978350712"/>
              </p:ext>
            </p:extLst>
          </p:nvPr>
        </p:nvGraphicFramePr>
        <p:xfrm>
          <a:off x="2209801" y="1447800"/>
          <a:ext cx="3733799" cy="4038600"/>
        </p:xfrm>
        <a:graphic>
          <a:graphicData uri="http://schemas.openxmlformats.org/drawingml/2006/table">
            <a:tbl>
              <a:tblPr firstRow="1" firstCol="1" bandRow="1">
                <a:tableStyleId>{5C22544A-7EE6-4342-B048-85BDC9FD1C3A}</a:tableStyleId>
              </a:tblPr>
              <a:tblGrid>
                <a:gridCol w="2578099">
                  <a:extLst>
                    <a:ext uri="{9D8B030D-6E8A-4147-A177-3AD203B41FA5}">
                      <a16:colId xmlns:a16="http://schemas.microsoft.com/office/drawing/2014/main" xmlns="" val="20000"/>
                    </a:ext>
                  </a:extLst>
                </a:gridCol>
                <a:gridCol w="1155700">
                  <a:extLst>
                    <a:ext uri="{9D8B030D-6E8A-4147-A177-3AD203B41FA5}">
                      <a16:colId xmlns:a16="http://schemas.microsoft.com/office/drawing/2014/main" xmlns="" val="20001"/>
                    </a:ext>
                  </a:extLst>
                </a:gridCol>
              </a:tblGrid>
              <a:tr h="1521462">
                <a:tc gridSpan="2">
                  <a:txBody>
                    <a:bodyPr/>
                    <a:lstStyle/>
                    <a:p>
                      <a:pPr marL="0" marR="0" algn="ctr">
                        <a:lnSpc>
                          <a:spcPct val="107000"/>
                        </a:lnSpc>
                        <a:spcBef>
                          <a:spcPts val="0"/>
                        </a:spcBef>
                        <a:spcAft>
                          <a:spcPts val="0"/>
                        </a:spcAft>
                      </a:pPr>
                      <a:r>
                        <a:rPr lang="en-US" sz="2000" dirty="0" smtClean="0">
                          <a:effectLst/>
                        </a:rPr>
                        <a:t>Selected</a:t>
                      </a:r>
                      <a:r>
                        <a:rPr lang="en-US" sz="2000" baseline="0" dirty="0" smtClean="0">
                          <a:effectLst/>
                        </a:rPr>
                        <a:t> </a:t>
                      </a:r>
                      <a:r>
                        <a:rPr lang="en-US" sz="2000" dirty="0" smtClean="0">
                          <a:effectLst/>
                        </a:rPr>
                        <a:t>Apps</a:t>
                      </a:r>
                    </a:p>
                    <a:p>
                      <a:pPr marL="0" marR="0" algn="ctr">
                        <a:lnSpc>
                          <a:spcPct val="107000"/>
                        </a:lnSpc>
                        <a:spcBef>
                          <a:spcPts val="0"/>
                        </a:spcBef>
                        <a:spcAft>
                          <a:spcPts val="0"/>
                        </a:spcAft>
                      </a:pPr>
                      <a:endParaRPr lang="en-US" sz="2000" dirty="0">
                        <a:effectLst/>
                      </a:endParaRPr>
                    </a:p>
                    <a:p>
                      <a:pPr marL="0" marR="0" algn="ctr">
                        <a:lnSpc>
                          <a:spcPct val="107000"/>
                        </a:lnSpc>
                        <a:spcBef>
                          <a:spcPts val="0"/>
                        </a:spcBef>
                        <a:spcAft>
                          <a:spcPts val="0"/>
                        </a:spcAft>
                      </a:pPr>
                      <a:r>
                        <a:rPr lang="en-US" sz="1600" dirty="0">
                          <a:effectLst/>
                        </a:rPr>
                        <a:t>Use among past-week mobile or web site uses or those who have ever used a mobile app (n=1,020)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10000"/>
                  </a:ext>
                </a:extLst>
              </a:tr>
              <a:tr h="641730">
                <a:tc>
                  <a:txBody>
                    <a:bodyPr/>
                    <a:lstStyle/>
                    <a:p>
                      <a:pPr marL="0" marR="0" algn="l">
                        <a:lnSpc>
                          <a:spcPct val="107000"/>
                        </a:lnSpc>
                        <a:spcBef>
                          <a:spcPts val="0"/>
                        </a:spcBef>
                        <a:spcAft>
                          <a:spcPts val="0"/>
                        </a:spcAft>
                      </a:pPr>
                      <a:r>
                        <a:rPr lang="en-US" sz="1800" dirty="0">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Weekly Reach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312568">
                <a:tc>
                  <a:txBody>
                    <a:bodyPr/>
                    <a:lstStyle/>
                    <a:p>
                      <a:pPr marL="0" marR="0" algn="l">
                        <a:lnSpc>
                          <a:spcPct val="107000"/>
                        </a:lnSpc>
                        <a:spcBef>
                          <a:spcPts val="0"/>
                        </a:spcBef>
                        <a:spcAft>
                          <a:spcPts val="0"/>
                        </a:spcAft>
                      </a:pPr>
                      <a:r>
                        <a:rPr lang="en-US" sz="1800" dirty="0" err="1">
                          <a:effectLst/>
                        </a:rPr>
                        <a:t>Zapya</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63.9%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12568">
                <a:tc>
                  <a:txBody>
                    <a:bodyPr/>
                    <a:lstStyle/>
                    <a:p>
                      <a:pPr marL="0" marR="0" algn="l">
                        <a:lnSpc>
                          <a:spcPct val="107000"/>
                        </a:lnSpc>
                        <a:spcBef>
                          <a:spcPts val="0"/>
                        </a:spcBef>
                        <a:spcAft>
                          <a:spcPts val="0"/>
                        </a:spcAft>
                      </a:pPr>
                      <a:r>
                        <a:rPr lang="en-US" sz="1800" dirty="0">
                          <a:effectLst/>
                        </a:rPr>
                        <a:t>Facebook</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12568">
                <a:tc>
                  <a:txBody>
                    <a:bodyPr/>
                    <a:lstStyle/>
                    <a:p>
                      <a:pPr marL="0" marR="0" algn="l">
                        <a:lnSpc>
                          <a:spcPct val="107000"/>
                        </a:lnSpc>
                        <a:spcBef>
                          <a:spcPts val="0"/>
                        </a:spcBef>
                        <a:spcAft>
                          <a:spcPts val="0"/>
                        </a:spcAft>
                      </a:pPr>
                      <a:r>
                        <a:rPr lang="en-US" sz="1800" dirty="0">
                          <a:effectLst/>
                        </a:rPr>
                        <a:t>IMO</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56.5%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12568">
                <a:tc>
                  <a:txBody>
                    <a:bodyPr/>
                    <a:lstStyle/>
                    <a:p>
                      <a:pPr marL="0" marR="0" algn="l">
                        <a:lnSpc>
                          <a:spcPct val="107000"/>
                        </a:lnSpc>
                        <a:spcBef>
                          <a:spcPts val="0"/>
                        </a:spcBef>
                        <a:spcAft>
                          <a:spcPts val="0"/>
                        </a:spcAft>
                      </a:pPr>
                      <a:r>
                        <a:rPr lang="en-US" sz="1800" dirty="0">
                          <a:effectLst/>
                        </a:rPr>
                        <a:t>YouTube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312568">
                <a:tc>
                  <a:txBody>
                    <a:bodyPr/>
                    <a:lstStyle/>
                    <a:p>
                      <a:pPr marL="0" marR="0" algn="l">
                        <a:lnSpc>
                          <a:spcPct val="107000"/>
                        </a:lnSpc>
                        <a:spcBef>
                          <a:spcPts val="0"/>
                        </a:spcBef>
                        <a:spcAft>
                          <a:spcPts val="0"/>
                        </a:spcAft>
                      </a:pPr>
                      <a:r>
                        <a:rPr lang="en-US" sz="1800" dirty="0">
                          <a:effectLst/>
                        </a:rPr>
                        <a:t>WhatsApp</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312568">
                <a:tc>
                  <a:txBody>
                    <a:bodyPr/>
                    <a:lstStyle/>
                    <a:p>
                      <a:pPr marL="0" marR="0" algn="l">
                        <a:lnSpc>
                          <a:spcPct val="107000"/>
                        </a:lnSpc>
                        <a:spcBef>
                          <a:spcPts val="0"/>
                        </a:spcBef>
                        <a:spcAft>
                          <a:spcPts val="0"/>
                        </a:spcAft>
                      </a:pPr>
                      <a:r>
                        <a:rPr lang="en-US" sz="1800" dirty="0">
                          <a:effectLst/>
                        </a:rPr>
                        <a:t>Twitter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49433650"/>
              </p:ext>
            </p:extLst>
          </p:nvPr>
        </p:nvGraphicFramePr>
        <p:xfrm>
          <a:off x="6328994" y="1430784"/>
          <a:ext cx="3810001" cy="4038602"/>
        </p:xfrm>
        <a:graphic>
          <a:graphicData uri="http://schemas.openxmlformats.org/drawingml/2006/table">
            <a:tbl>
              <a:tblPr firstRow="1" firstCol="1" bandRow="1">
                <a:tableStyleId>{5C22544A-7EE6-4342-B048-85BDC9FD1C3A}</a:tableStyleId>
              </a:tblPr>
              <a:tblGrid>
                <a:gridCol w="2598714">
                  <a:extLst>
                    <a:ext uri="{9D8B030D-6E8A-4147-A177-3AD203B41FA5}">
                      <a16:colId xmlns:a16="http://schemas.microsoft.com/office/drawing/2014/main" xmlns="" val="20000"/>
                    </a:ext>
                  </a:extLst>
                </a:gridCol>
                <a:gridCol w="1211287">
                  <a:extLst>
                    <a:ext uri="{9D8B030D-6E8A-4147-A177-3AD203B41FA5}">
                      <a16:colId xmlns:a16="http://schemas.microsoft.com/office/drawing/2014/main" xmlns="" val="20001"/>
                    </a:ext>
                  </a:extLst>
                </a:gridCol>
              </a:tblGrid>
              <a:tr h="1602050">
                <a:tc gridSpan="2">
                  <a:txBody>
                    <a:bodyPr/>
                    <a:lstStyle/>
                    <a:p>
                      <a:pPr marL="0" marR="0" algn="ctr">
                        <a:lnSpc>
                          <a:spcPct val="107000"/>
                        </a:lnSpc>
                        <a:spcBef>
                          <a:spcPts val="0"/>
                        </a:spcBef>
                        <a:spcAft>
                          <a:spcPts val="0"/>
                        </a:spcAft>
                      </a:pPr>
                      <a:r>
                        <a:rPr lang="en-US" sz="2000" b="1" kern="1200" dirty="0" smtClean="0">
                          <a:solidFill>
                            <a:schemeClr val="lt1"/>
                          </a:solidFill>
                          <a:effectLst/>
                          <a:latin typeface="+mn-lt"/>
                          <a:ea typeface="+mn-ea"/>
                          <a:cs typeface="+mn-cs"/>
                        </a:rPr>
                        <a:t>Selected Websites</a:t>
                      </a:r>
                    </a:p>
                    <a:p>
                      <a:pPr marL="0" marR="0" algn="ctr">
                        <a:lnSpc>
                          <a:spcPct val="107000"/>
                        </a:lnSpc>
                        <a:spcBef>
                          <a:spcPts val="0"/>
                        </a:spcBef>
                        <a:spcAft>
                          <a:spcPts val="0"/>
                        </a:spcAft>
                      </a:pPr>
                      <a:endParaRPr lang="en-US" sz="2000" b="1" kern="1200" dirty="0">
                        <a:solidFill>
                          <a:schemeClr val="lt1"/>
                        </a:solidFill>
                        <a:effectLst/>
                        <a:latin typeface="+mn-lt"/>
                        <a:ea typeface="+mn-ea"/>
                        <a:cs typeface="+mn-cs"/>
                      </a:endParaRP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Use among those who ever use mobile apps, have smartphone or used Internet past 12 months (n=840)</a:t>
                      </a:r>
                    </a:p>
                  </a:txBody>
                  <a:tcPr marL="68580" marR="68580" marT="0" marB="0"/>
                </a:tc>
                <a:tc hMerge="1">
                  <a:txBody>
                    <a:bodyPr/>
                    <a:lstStyle/>
                    <a:p>
                      <a:endParaRPr lang="en-US"/>
                    </a:p>
                  </a:txBody>
                  <a:tcPr/>
                </a:tc>
                <a:extLst>
                  <a:ext uri="{0D108BD9-81ED-4DB2-BD59-A6C34878D82A}">
                    <a16:rowId xmlns:a16="http://schemas.microsoft.com/office/drawing/2014/main" xmlns="" val="10000"/>
                  </a:ext>
                </a:extLst>
              </a:tr>
              <a:tr h="696157">
                <a:tc>
                  <a:txBody>
                    <a:bodyPr/>
                    <a:lstStyle/>
                    <a:p>
                      <a:pPr marL="0" marR="0" algn="r">
                        <a:lnSpc>
                          <a:spcPct val="107000"/>
                        </a:lnSpc>
                        <a:spcBef>
                          <a:spcPts val="0"/>
                        </a:spcBef>
                        <a:spcAft>
                          <a:spcPts val="0"/>
                        </a:spcAft>
                      </a:pPr>
                      <a:r>
                        <a:rPr lang="en-US" sz="1800" kern="1200" dirty="0">
                          <a:solidFill>
                            <a:schemeClr val="dk1"/>
                          </a:solidFill>
                          <a:effectLst/>
                          <a:latin typeface="+mn-lt"/>
                          <a:ea typeface="+mn-ea"/>
                          <a:cs typeface="+mn-cs"/>
                        </a:rPr>
                        <a:t> </a:t>
                      </a:r>
                    </a:p>
                  </a:txBody>
                  <a:tcPr marL="68580" marR="68580" marT="0" marB="0"/>
                </a:tc>
                <a:tc>
                  <a:txBody>
                    <a:bodyPr/>
                    <a:lstStyle/>
                    <a:p>
                      <a:pPr marL="0" marR="0" algn="ctr">
                        <a:lnSpc>
                          <a:spcPct val="107000"/>
                        </a:lnSpc>
                        <a:spcBef>
                          <a:spcPts val="0"/>
                        </a:spcBef>
                        <a:spcAft>
                          <a:spcPts val="0"/>
                        </a:spcAft>
                      </a:pPr>
                      <a:r>
                        <a:rPr lang="en-US" sz="1800" kern="1200" dirty="0">
                          <a:solidFill>
                            <a:schemeClr val="dk1"/>
                          </a:solidFill>
                          <a:effectLst/>
                          <a:latin typeface="+mn-lt"/>
                          <a:ea typeface="+mn-ea"/>
                          <a:cs typeface="+mn-cs"/>
                        </a:rPr>
                        <a:t>Weekly Reach</a:t>
                      </a:r>
                    </a:p>
                  </a:txBody>
                  <a:tcPr marL="68580" marR="68580" marT="0" marB="0" anchor="ctr"/>
                </a:tc>
                <a:extLst>
                  <a:ext uri="{0D108BD9-81ED-4DB2-BD59-A6C34878D82A}">
                    <a16:rowId xmlns:a16="http://schemas.microsoft.com/office/drawing/2014/main" xmlns="" val="10001"/>
                  </a:ext>
                </a:extLst>
              </a:tr>
              <a:tr h="348079">
                <a:tc>
                  <a:txBody>
                    <a:bodyPr/>
                    <a:lstStyle/>
                    <a:p>
                      <a:pPr marL="0" marR="0" algn="l" defTabSz="914400" rtl="0" eaLnBrk="1" latinLnBrk="0" hangingPunct="1">
                        <a:lnSpc>
                          <a:spcPct val="107000"/>
                        </a:lnSpc>
                        <a:spcBef>
                          <a:spcPts val="0"/>
                        </a:spcBef>
                        <a:spcAft>
                          <a:spcPts val="0"/>
                        </a:spcAft>
                      </a:pPr>
                      <a:r>
                        <a:rPr lang="en-US" sz="1800" b="1" kern="1200" dirty="0" err="1">
                          <a:solidFill>
                            <a:schemeClr val="lt1"/>
                          </a:solidFill>
                          <a:effectLst/>
                          <a:latin typeface="+mn-lt"/>
                          <a:ea typeface="+mn-ea"/>
                          <a:cs typeface="+mn-cs"/>
                        </a:rPr>
                        <a:t>Cubadebate</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kern="1200">
                          <a:solidFill>
                            <a:schemeClr val="dk1"/>
                          </a:solidFill>
                          <a:effectLst/>
                          <a:latin typeface="+mn-lt"/>
                          <a:ea typeface="+mn-ea"/>
                          <a:cs typeface="+mn-cs"/>
                        </a:rPr>
                        <a:t>20.1%</a:t>
                      </a:r>
                    </a:p>
                  </a:txBody>
                  <a:tcPr marL="68580" marR="68580" marT="0" marB="0" anchor="ctr"/>
                </a:tc>
                <a:extLst>
                  <a:ext uri="{0D108BD9-81ED-4DB2-BD59-A6C34878D82A}">
                    <a16:rowId xmlns:a16="http://schemas.microsoft.com/office/drawing/2014/main" xmlns="" val="10002"/>
                  </a:ext>
                </a:extLst>
              </a:tr>
              <a:tr h="348079">
                <a:tc>
                  <a:txBody>
                    <a:bodyPr/>
                    <a:lstStyle/>
                    <a:p>
                      <a:pPr marL="0" marR="0" algn="l" defTabSz="914400" rtl="0" eaLnBrk="1" latinLnBrk="0" hangingPunct="1">
                        <a:lnSpc>
                          <a:spcPct val="107000"/>
                        </a:lnSpc>
                        <a:spcBef>
                          <a:spcPts val="0"/>
                        </a:spcBef>
                        <a:spcAft>
                          <a:spcPts val="0"/>
                        </a:spcAft>
                      </a:pPr>
                      <a:r>
                        <a:rPr lang="en-US" sz="1800" b="1" kern="1200" dirty="0" err="1">
                          <a:solidFill>
                            <a:schemeClr val="lt1"/>
                          </a:solidFill>
                          <a:effectLst/>
                          <a:latin typeface="+mn-lt"/>
                          <a:ea typeface="+mn-ea"/>
                          <a:cs typeface="+mn-cs"/>
                        </a:rPr>
                        <a:t>Martí</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kern="1200">
                          <a:solidFill>
                            <a:schemeClr val="dk1"/>
                          </a:solidFill>
                          <a:effectLst/>
                          <a:latin typeface="+mn-lt"/>
                          <a:ea typeface="+mn-ea"/>
                          <a:cs typeface="+mn-cs"/>
                        </a:rPr>
                        <a:t>9.4%</a:t>
                      </a:r>
                    </a:p>
                  </a:txBody>
                  <a:tcPr marL="68580" marR="68580" marT="0" marB="0" anchor="ctr"/>
                </a:tc>
                <a:extLst>
                  <a:ext uri="{0D108BD9-81ED-4DB2-BD59-A6C34878D82A}">
                    <a16:rowId xmlns:a16="http://schemas.microsoft.com/office/drawing/2014/main" xmlns="" val="10003"/>
                  </a:ext>
                </a:extLst>
              </a:tr>
              <a:tr h="348079">
                <a:tc>
                  <a:txBody>
                    <a:bodyPr/>
                    <a:lstStyle/>
                    <a:p>
                      <a:pPr marL="0" marR="0" algn="l" defTabSz="914400" rtl="0" eaLnBrk="1" latinLnBrk="0" hangingPunct="1">
                        <a:lnSpc>
                          <a:spcPct val="107000"/>
                        </a:lnSpc>
                        <a:spcBef>
                          <a:spcPts val="0"/>
                        </a:spcBef>
                        <a:spcAft>
                          <a:spcPts val="0"/>
                        </a:spcAft>
                      </a:pPr>
                      <a:r>
                        <a:rPr lang="en-US" sz="1800" b="1" kern="1200" dirty="0">
                          <a:solidFill>
                            <a:schemeClr val="lt1"/>
                          </a:solidFill>
                          <a:effectLst/>
                          <a:latin typeface="+mn-lt"/>
                          <a:ea typeface="+mn-ea"/>
                          <a:cs typeface="+mn-cs"/>
                        </a:rPr>
                        <a:t>El Nuevo Herald</a:t>
                      </a:r>
                    </a:p>
                  </a:txBody>
                  <a:tcPr marL="68580" marR="68580" marT="0" marB="0"/>
                </a:tc>
                <a:tc>
                  <a:txBody>
                    <a:bodyPr/>
                    <a:lstStyle/>
                    <a:p>
                      <a:pPr marL="0" marR="0" algn="ctr">
                        <a:lnSpc>
                          <a:spcPct val="107000"/>
                        </a:lnSpc>
                        <a:spcBef>
                          <a:spcPts val="0"/>
                        </a:spcBef>
                        <a:spcAft>
                          <a:spcPts val="0"/>
                        </a:spcAft>
                      </a:pPr>
                      <a:r>
                        <a:rPr lang="en-US" sz="1800" kern="1200">
                          <a:solidFill>
                            <a:schemeClr val="dk1"/>
                          </a:solidFill>
                          <a:effectLst/>
                          <a:latin typeface="+mn-lt"/>
                          <a:ea typeface="+mn-ea"/>
                          <a:cs typeface="+mn-cs"/>
                        </a:rPr>
                        <a:t>8.5%</a:t>
                      </a:r>
                    </a:p>
                  </a:txBody>
                  <a:tcPr marL="68580" marR="68580" marT="0" marB="0" anchor="ctr"/>
                </a:tc>
                <a:extLst>
                  <a:ext uri="{0D108BD9-81ED-4DB2-BD59-A6C34878D82A}">
                    <a16:rowId xmlns:a16="http://schemas.microsoft.com/office/drawing/2014/main" xmlns="" val="10004"/>
                  </a:ext>
                </a:extLst>
              </a:tr>
              <a:tr h="348079">
                <a:tc>
                  <a:txBody>
                    <a:bodyPr/>
                    <a:lstStyle/>
                    <a:p>
                      <a:pPr marL="0" marR="0" algn="l" defTabSz="914400" rtl="0" eaLnBrk="1" latinLnBrk="0" hangingPunct="1">
                        <a:lnSpc>
                          <a:spcPct val="107000"/>
                        </a:lnSpc>
                        <a:spcBef>
                          <a:spcPts val="0"/>
                        </a:spcBef>
                        <a:spcAft>
                          <a:spcPts val="0"/>
                        </a:spcAft>
                      </a:pPr>
                      <a:r>
                        <a:rPr lang="en-US" sz="1800" b="1" kern="1200" dirty="0" err="1">
                          <a:solidFill>
                            <a:schemeClr val="lt1"/>
                          </a:solidFill>
                          <a:effectLst/>
                          <a:latin typeface="+mn-lt"/>
                          <a:ea typeface="+mn-ea"/>
                          <a:cs typeface="+mn-cs"/>
                        </a:rPr>
                        <a:t>CubaNet</a:t>
                      </a:r>
                      <a:endParaRPr lang="en-US" sz="1800" b="1" kern="1200" dirty="0">
                        <a:solidFill>
                          <a:schemeClr val="lt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kern="1200" dirty="0">
                          <a:solidFill>
                            <a:schemeClr val="dk1"/>
                          </a:solidFill>
                          <a:effectLst/>
                          <a:latin typeface="+mn-lt"/>
                          <a:ea typeface="+mn-ea"/>
                          <a:cs typeface="+mn-cs"/>
                        </a:rPr>
                        <a:t>6.2%</a:t>
                      </a:r>
                    </a:p>
                  </a:txBody>
                  <a:tcPr marL="68580" marR="68580" marT="0" marB="0" anchor="ctr"/>
                </a:tc>
                <a:extLst>
                  <a:ext uri="{0D108BD9-81ED-4DB2-BD59-A6C34878D82A}">
                    <a16:rowId xmlns:a16="http://schemas.microsoft.com/office/drawing/2014/main" xmlns="" val="10005"/>
                  </a:ext>
                </a:extLst>
              </a:tr>
              <a:tr h="348079">
                <a:tc>
                  <a:txBody>
                    <a:bodyPr/>
                    <a:lstStyle/>
                    <a:p>
                      <a:pPr marL="0" marR="0" algn="l" defTabSz="914400" rtl="0" eaLnBrk="1" latinLnBrk="0" hangingPunct="1">
                        <a:lnSpc>
                          <a:spcPct val="107000"/>
                        </a:lnSpc>
                        <a:spcBef>
                          <a:spcPts val="0"/>
                        </a:spcBef>
                        <a:spcAft>
                          <a:spcPts val="0"/>
                        </a:spcAft>
                      </a:pPr>
                      <a:r>
                        <a:rPr lang="en-US" sz="1800" b="1" kern="1200" dirty="0">
                          <a:solidFill>
                            <a:schemeClr val="lt1"/>
                          </a:solidFill>
                          <a:effectLst/>
                          <a:latin typeface="+mn-lt"/>
                          <a:ea typeface="+mn-ea"/>
                          <a:cs typeface="+mn-cs"/>
                        </a:rPr>
                        <a:t>14ymedio</a:t>
                      </a:r>
                    </a:p>
                  </a:txBody>
                  <a:tcPr marL="68580" marR="68580" marT="0" marB="0"/>
                </a:tc>
                <a:tc>
                  <a:txBody>
                    <a:bodyPr/>
                    <a:lstStyle/>
                    <a:p>
                      <a:pPr marL="0" marR="0" algn="ctr">
                        <a:lnSpc>
                          <a:spcPct val="107000"/>
                        </a:lnSpc>
                        <a:spcBef>
                          <a:spcPts val="0"/>
                        </a:spcBef>
                        <a:spcAft>
                          <a:spcPts val="0"/>
                        </a:spcAft>
                      </a:pPr>
                      <a:r>
                        <a:rPr lang="en-US" sz="1800" kern="1200" dirty="0">
                          <a:solidFill>
                            <a:schemeClr val="dk1"/>
                          </a:solidFill>
                          <a:effectLst/>
                          <a:latin typeface="+mn-lt"/>
                          <a:ea typeface="+mn-ea"/>
                          <a:cs typeface="+mn-cs"/>
                        </a:rPr>
                        <a:t>5.1%</a:t>
                      </a:r>
                    </a:p>
                  </a:txBody>
                  <a:tcPr marL="68580" marR="68580" marT="0" marB="0" anchor="ctr"/>
                </a:tc>
                <a:extLst>
                  <a:ext uri="{0D108BD9-81ED-4DB2-BD59-A6C34878D82A}">
                    <a16:rowId xmlns:a16="http://schemas.microsoft.com/office/drawing/2014/main" xmlns="" val="10006"/>
                  </a:ext>
                </a:extLst>
              </a:tr>
            </a:tbl>
          </a:graphicData>
        </a:graphic>
      </p:graphicFrame>
      <p:pic>
        <p:nvPicPr>
          <p:cNvPr id="8" name="Picture 7">
            <a:extLst>
              <a:ext uri="{FF2B5EF4-FFF2-40B4-BE49-F238E27FC236}">
                <a16:creationId xmlns:a16="http://schemas.microsoft.com/office/drawing/2014/main" xmlns="" id="{572D45C4-797C-4515-8308-8C2FBCF00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0" name="Picture 9">
            <a:extLst>
              <a:ext uri="{FF2B5EF4-FFF2-40B4-BE49-F238E27FC236}">
                <a16:creationId xmlns:a16="http://schemas.microsoft.com/office/drawing/2014/main" xmlns="" id="{D9DE581F-0FB9-4F99-9992-9EDC48A89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1" name="Slide Number Placeholder 3"/>
          <p:cNvSpPr>
            <a:spLocks noGrp="1"/>
          </p:cNvSpPr>
          <p:nvPr>
            <p:ph type="sldNum" sz="quarter" idx="12"/>
          </p:nvPr>
        </p:nvSpPr>
        <p:spPr>
          <a:xfrm>
            <a:off x="11430000" y="24414"/>
            <a:ext cx="431800" cy="256032"/>
          </a:xfrm>
        </p:spPr>
        <p:txBody>
          <a:bodyPr/>
          <a:lstStyle/>
          <a:p>
            <a:r>
              <a:rPr lang="en-US" dirty="0"/>
              <a:t>6</a:t>
            </a:r>
            <a:endParaRPr lang="en-US" dirty="0"/>
          </a:p>
        </p:txBody>
      </p:sp>
    </p:spTree>
    <p:extLst>
      <p:ext uri="{BB962C8B-B14F-4D97-AF65-F5344CB8AC3E}">
        <p14:creationId xmlns:p14="http://schemas.microsoft.com/office/powerpoint/2010/main" val="315555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1200" y="914401"/>
            <a:ext cx="8229600" cy="1904623"/>
          </a:xfrm>
          <a:prstGeom prst="rect">
            <a:avLst/>
          </a:prstGeom>
        </p:spPr>
        <p:txBody>
          <a:bodyPr vert="horz" wrap="square" lIns="0" tIns="240283" rIns="0" bIns="0" rtlCol="0" anchor="ctr">
            <a:spAutoFit/>
          </a:bodyPr>
          <a:lstStyle/>
          <a:p>
            <a:pPr marL="12700"/>
            <a:r>
              <a:rPr lang="en-US" sz="3600" spc="-85" dirty="0"/>
              <a:t>Overcoming Online Obstacles:</a:t>
            </a:r>
            <a:br>
              <a:rPr lang="en-US" sz="3600" spc="-85" dirty="0"/>
            </a:br>
            <a:r>
              <a:rPr lang="en-US" sz="3600" spc="-85" dirty="0"/>
              <a:t>Offline </a:t>
            </a:r>
            <a:r>
              <a:rPr lang="en-US" sz="3600" spc="-85" dirty="0"/>
              <a:t>Digital </a:t>
            </a:r>
            <a:r>
              <a:rPr lang="en-US" sz="3600" spc="-85" dirty="0"/>
              <a:t>Media in</a:t>
            </a:r>
            <a:br>
              <a:rPr lang="en-US" sz="3600" spc="-85" dirty="0"/>
            </a:br>
            <a:r>
              <a:rPr lang="en-US" sz="3600" spc="-85" dirty="0"/>
              <a:t>Cuba’s Media/News Environment</a:t>
            </a:r>
            <a:endParaRPr sz="3600" dirty="0">
              <a:solidFill>
                <a:srgbClr val="FF0000"/>
              </a:solidFill>
              <a:latin typeface="Arial"/>
              <a:cs typeface="Arial"/>
            </a:endParaRPr>
          </a:p>
        </p:txBody>
      </p:sp>
      <p:pic>
        <p:nvPicPr>
          <p:cNvPr id="6" name="Picture 5">
            <a:extLst>
              <a:ext uri="{FF2B5EF4-FFF2-40B4-BE49-F238E27FC236}">
                <a16:creationId xmlns:a16="http://schemas.microsoft.com/office/drawing/2014/main" xmlns="" id="{572D45C4-797C-4515-8308-8C2FBCF00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7" name="Picture 6">
            <a:extLst>
              <a:ext uri="{FF2B5EF4-FFF2-40B4-BE49-F238E27FC236}">
                <a16:creationId xmlns:a16="http://schemas.microsoft.com/office/drawing/2014/main" xmlns="" id="{D9DE581F-0FB9-4F99-9992-9EDC48A89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8" name="Slide Number Placeholder 3"/>
          <p:cNvSpPr>
            <a:spLocks noGrp="1"/>
          </p:cNvSpPr>
          <p:nvPr>
            <p:ph type="sldNum" sz="quarter" idx="12"/>
          </p:nvPr>
        </p:nvSpPr>
        <p:spPr>
          <a:xfrm>
            <a:off x="11430000" y="24414"/>
            <a:ext cx="431800" cy="256032"/>
          </a:xfrm>
        </p:spPr>
        <p:txBody>
          <a:bodyPr/>
          <a:lstStyle/>
          <a:p>
            <a:r>
              <a:rPr lang="en-US" dirty="0"/>
              <a:t>7</a:t>
            </a:r>
            <a:endParaRPr lang="en-US" dirty="0"/>
          </a:p>
        </p:txBody>
      </p:sp>
    </p:spTree>
    <p:extLst>
      <p:ext uri="{BB962C8B-B14F-4D97-AF65-F5344CB8AC3E}">
        <p14:creationId xmlns:p14="http://schemas.microsoft.com/office/powerpoint/2010/main" val="249973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82254" y="381000"/>
            <a:ext cx="9827491" cy="858183"/>
          </a:xfrm>
          <a:prstGeom prst="rect">
            <a:avLst/>
          </a:prstGeom>
        </p:spPr>
        <p:txBody>
          <a:bodyPr vert="horz" wrap="square" lIns="0" tIns="240283" rIns="0" bIns="0" rtlCol="0" anchor="ctr">
            <a:spAutoFit/>
          </a:bodyPr>
          <a:lstStyle/>
          <a:p>
            <a:pPr marL="12700"/>
            <a:r>
              <a:rPr lang="en-US" i="1" spc="-85" dirty="0" err="1"/>
              <a:t>Paquetes</a:t>
            </a:r>
            <a:r>
              <a:rPr lang="en-US" i="1" spc="-85" dirty="0"/>
              <a:t> </a:t>
            </a:r>
            <a:r>
              <a:rPr lang="en-US" spc="-85" dirty="0"/>
              <a:t>– Cubans’ Offline Digital </a:t>
            </a:r>
            <a:r>
              <a:rPr lang="en-US" spc="-85" dirty="0"/>
              <a:t>Medium</a:t>
            </a:r>
            <a:endParaRPr dirty="0">
              <a:solidFill>
                <a:srgbClr val="FF0000"/>
              </a:solidFill>
              <a:latin typeface="Arial"/>
              <a:cs typeface="Arial"/>
            </a:endParaRPr>
          </a:p>
        </p:txBody>
      </p:sp>
      <p:graphicFrame>
        <p:nvGraphicFramePr>
          <p:cNvPr id="6" name="Chart 5">
            <a:extLst>
              <a:ext uri="{FF2B5EF4-FFF2-40B4-BE49-F238E27FC236}">
                <a16:creationId xmlns:a16="http://schemas.microsoft.com/office/drawing/2014/main" xmlns="" id="{6ED9BEC8-9F36-41F2-81AE-BB7A1418E512}"/>
              </a:ext>
            </a:extLst>
          </p:cNvPr>
          <p:cNvGraphicFramePr>
            <a:graphicFrameLocks noChangeAspect="1"/>
          </p:cNvGraphicFramePr>
          <p:nvPr>
            <p:extLst>
              <p:ext uri="{D42A27DB-BD31-4B8C-83A1-F6EECF244321}">
                <p14:modId xmlns:p14="http://schemas.microsoft.com/office/powerpoint/2010/main" val="3557110450"/>
              </p:ext>
            </p:extLst>
          </p:nvPr>
        </p:nvGraphicFramePr>
        <p:xfrm>
          <a:off x="2286000" y="1524000"/>
          <a:ext cx="7620000" cy="43434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xmlns="" id="{572D45C4-797C-4515-8308-8C2FBCF00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8" name="Picture 7">
            <a:extLst>
              <a:ext uri="{FF2B5EF4-FFF2-40B4-BE49-F238E27FC236}">
                <a16:creationId xmlns:a16="http://schemas.microsoft.com/office/drawing/2014/main" xmlns="" id="{D9DE581F-0FB9-4F99-9992-9EDC48A89A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1" name="Slide Number Placeholder 3"/>
          <p:cNvSpPr>
            <a:spLocks noGrp="1"/>
          </p:cNvSpPr>
          <p:nvPr>
            <p:ph type="sldNum" sz="quarter" idx="12"/>
          </p:nvPr>
        </p:nvSpPr>
        <p:spPr>
          <a:xfrm>
            <a:off x="11430000" y="24414"/>
            <a:ext cx="431800" cy="256032"/>
          </a:xfrm>
        </p:spPr>
        <p:txBody>
          <a:bodyPr/>
          <a:lstStyle/>
          <a:p>
            <a:r>
              <a:rPr lang="en-US" dirty="0"/>
              <a:t>8</a:t>
            </a:r>
            <a:endParaRPr lang="en-US" dirty="0"/>
          </a:p>
        </p:txBody>
      </p:sp>
    </p:spTree>
    <p:extLst>
      <p:ext uri="{BB962C8B-B14F-4D97-AF65-F5344CB8AC3E}">
        <p14:creationId xmlns:p14="http://schemas.microsoft.com/office/powerpoint/2010/main" val="423751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62000" y="381000"/>
            <a:ext cx="10668000" cy="858183"/>
          </a:xfrm>
          <a:prstGeom prst="rect">
            <a:avLst/>
          </a:prstGeom>
        </p:spPr>
        <p:txBody>
          <a:bodyPr vert="horz" wrap="square" lIns="0" tIns="240283" rIns="0" bIns="0" rtlCol="0" anchor="ctr">
            <a:spAutoFit/>
          </a:bodyPr>
          <a:lstStyle/>
          <a:p>
            <a:pPr marL="12700"/>
            <a:r>
              <a:rPr lang="en-US" i="1" spc="-85" dirty="0" err="1"/>
              <a:t>Paquetes</a:t>
            </a:r>
            <a:r>
              <a:rPr lang="en-US" spc="-85" dirty="0"/>
              <a:t> Widely Used for News Across Groups</a:t>
            </a:r>
            <a:endParaRPr dirty="0">
              <a:solidFill>
                <a:srgbClr val="FF0000"/>
              </a:solidFill>
              <a:latin typeface="Arial"/>
              <a:cs typeface="Arial"/>
            </a:endParaRPr>
          </a:p>
        </p:txBody>
      </p:sp>
      <p:graphicFrame>
        <p:nvGraphicFramePr>
          <p:cNvPr id="5" name="Chart 4">
            <a:extLst>
              <a:ext uri="{FF2B5EF4-FFF2-40B4-BE49-F238E27FC236}">
                <a16:creationId xmlns:a16="http://schemas.microsoft.com/office/drawing/2014/main" xmlns="" id="{E248B797-C3A1-480B-8592-D739F42AF010}"/>
              </a:ext>
            </a:extLst>
          </p:cNvPr>
          <p:cNvGraphicFramePr>
            <a:graphicFrameLocks noChangeAspect="1"/>
          </p:cNvGraphicFramePr>
          <p:nvPr>
            <p:extLst>
              <p:ext uri="{D42A27DB-BD31-4B8C-83A1-F6EECF244321}">
                <p14:modId xmlns:p14="http://schemas.microsoft.com/office/powerpoint/2010/main" val="3481738278"/>
              </p:ext>
            </p:extLst>
          </p:nvPr>
        </p:nvGraphicFramePr>
        <p:xfrm>
          <a:off x="2286000" y="1524000"/>
          <a:ext cx="7620000" cy="43434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xmlns="" id="{572D45C4-797C-4515-8308-8C2FBCF00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699759"/>
            <a:ext cx="822960" cy="822960"/>
          </a:xfrm>
          <a:prstGeom prst="rect">
            <a:avLst/>
          </a:prstGeom>
        </p:spPr>
      </p:pic>
      <p:pic>
        <p:nvPicPr>
          <p:cNvPr id="10" name="Picture 9">
            <a:extLst>
              <a:ext uri="{FF2B5EF4-FFF2-40B4-BE49-F238E27FC236}">
                <a16:creationId xmlns:a16="http://schemas.microsoft.com/office/drawing/2014/main" xmlns="" id="{D9DE581F-0FB9-4F99-9992-9EDC48A89A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428" y="5791200"/>
            <a:ext cx="945931" cy="640080"/>
          </a:xfrm>
          <a:prstGeom prst="rect">
            <a:avLst/>
          </a:prstGeom>
        </p:spPr>
      </p:pic>
      <p:sp>
        <p:nvSpPr>
          <p:cNvPr id="11" name="Slide Number Placeholder 3"/>
          <p:cNvSpPr>
            <a:spLocks noGrp="1"/>
          </p:cNvSpPr>
          <p:nvPr>
            <p:ph type="sldNum" sz="quarter" idx="12"/>
          </p:nvPr>
        </p:nvSpPr>
        <p:spPr>
          <a:xfrm>
            <a:off x="11430000" y="24414"/>
            <a:ext cx="431800" cy="256032"/>
          </a:xfrm>
        </p:spPr>
        <p:txBody>
          <a:bodyPr/>
          <a:lstStyle/>
          <a:p>
            <a:r>
              <a:rPr lang="en-US" dirty="0"/>
              <a:t>9</a:t>
            </a:r>
            <a:endParaRPr lang="en-US" dirty="0"/>
          </a:p>
        </p:txBody>
      </p:sp>
    </p:spTree>
    <p:extLst>
      <p:ext uri="{BB962C8B-B14F-4D97-AF65-F5344CB8AC3E}">
        <p14:creationId xmlns:p14="http://schemas.microsoft.com/office/powerpoint/2010/main" val="2829249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Clarity</Template>
  <TotalTime>10219</TotalTime>
  <Words>2796</Words>
  <Application>Microsoft Office PowerPoint</Application>
  <PresentationFormat>Widescreen</PresentationFormat>
  <Paragraphs>148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Clarity</vt:lpstr>
      <vt:lpstr>Pandora’s Box Is Open! Reaching the Cuban People on All Platforms</vt:lpstr>
      <vt:lpstr>Methodology</vt:lpstr>
      <vt:lpstr>Online Access to Information: Internet, Mobile, Social Media &amp; Tools </vt:lpstr>
      <vt:lpstr>One in Four Cubans Access Web Weekly </vt:lpstr>
      <vt:lpstr>Half of Cubans Say They Use a Smartphone</vt:lpstr>
      <vt:lpstr>Use of Selected Apps, Web Content</vt:lpstr>
      <vt:lpstr>Overcoming Online Obstacles: Offline Digital Media in Cuba’s Media/News Environment</vt:lpstr>
      <vt:lpstr>Paquetes – Cubans’ Offline Digital Medium</vt:lpstr>
      <vt:lpstr>Paquetes Widely Used for News Across Groups</vt:lpstr>
      <vt:lpstr>Half of Cubans Use Foreign Content on Paquetes</vt:lpstr>
      <vt:lpstr>Martí’s Use of Multimedia Strategy to  Reach and Serve Audiences in Cuba</vt:lpstr>
      <vt:lpstr>Multiplatform Strategy Delivers Martí Content to Cubans</vt:lpstr>
      <vt:lpstr>Users and Their Perceptions of Martí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Presentation Cuba Internet Freedom Conf</dc:title>
  <dc:creator>Scott G. Michael;Fernand R. Amandi</dc:creator>
  <cp:lastModifiedBy>Scott Michael</cp:lastModifiedBy>
  <cp:revision>669</cp:revision>
  <cp:lastPrinted>2017-11-06T11:05:23Z</cp:lastPrinted>
  <dcterms:created xsi:type="dcterms:W3CDTF">2012-03-01T21:32:55Z</dcterms:created>
  <dcterms:modified xsi:type="dcterms:W3CDTF">2017-11-07T18:11:21Z</dcterms:modified>
</cp:coreProperties>
</file>